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58" r:id="rId3"/>
    <p:sldId id="260" r:id="rId4"/>
    <p:sldId id="256" r:id="rId5"/>
    <p:sldId id="257" r:id="rId6"/>
    <p:sldId id="262" r:id="rId7"/>
    <p:sldId id="261" r:id="rId8"/>
    <p:sldId id="271" r:id="rId9"/>
    <p:sldId id="270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603"/>
    <a:srgbClr val="005705"/>
    <a:srgbClr val="028B08"/>
    <a:srgbClr val="1F5565"/>
    <a:srgbClr val="690101"/>
    <a:srgbClr val="83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5" autoAdjust="0"/>
    <p:restoredTop sz="94604" autoAdjust="0"/>
  </p:normalViewPr>
  <p:slideViewPr>
    <p:cSldViewPr snapToObjects="1">
      <p:cViewPr varScale="1">
        <p:scale>
          <a:sx n="102" d="100"/>
          <a:sy n="102" d="100"/>
        </p:scale>
        <p:origin x="126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9FE9D-2938-FC40-AE17-5858BFCBD69A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3F0E3-2CF2-E747-B960-F8A75777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79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EE012-81B0-224C-AC40-2DDB6601C57E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FA6DF-D740-5045-B651-F578B8377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682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9A05-9E19-BC4B-91A5-F49FAC39DECA}" type="datetime1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49EB-A533-384F-9D4E-0F85B9326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1F92-9411-B64C-BFCB-9EB0725641C3}" type="datetime1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49EB-A533-384F-9D4E-0F85B9326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714E-5604-2D4E-A314-3AAE67F6DD67}" type="datetime1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49EB-A533-384F-9D4E-0F85B9326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8DB7-3288-584C-9683-FDA9126B8556}" type="datetime1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49EB-A533-384F-9D4E-0F85B9326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C729-520A-5A49-A111-70BEFD4E3CC3}" type="datetime1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49EB-A533-384F-9D4E-0F85B9326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F49A-B17C-0E48-B8F0-C68B73EBBF0E}" type="datetime1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49EB-A533-384F-9D4E-0F85B9326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AF25-CE50-2A4E-8A77-AAFE2848333C}" type="datetime1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49EB-A533-384F-9D4E-0F85B9326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2253-B02B-D54F-85F2-54D680F0459D}" type="datetime1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49EB-A533-384F-9D4E-0F85B9326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80A4-73EB-3949-85F9-09B22965E154}" type="datetime1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49EB-A533-384F-9D4E-0F85B9326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7ED8-EF3B-4744-A76F-6D5040D8DA56}" type="datetime1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49EB-A533-384F-9D4E-0F85B9326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173C-D496-0242-A1C5-AC63536D8506}" type="datetime1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49EB-A533-384F-9D4E-0F85B9326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FFC1C-AD89-7144-86EA-C4A21B48EB5C}" type="datetime1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49EB-A533-384F-9D4E-0F85B9326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3355"/>
            <a:ext cx="8229600" cy="3489644"/>
          </a:xfrm>
        </p:spPr>
        <p:txBody>
          <a:bodyPr>
            <a:normAutofit/>
          </a:bodyPr>
          <a:lstStyle/>
          <a:p>
            <a:r>
              <a:rPr lang="en-US" dirty="0" smtClean="0"/>
              <a:t>DI DDIV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3599"/>
            <a:ext cx="7467600" cy="2819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533400"/>
            <a:ext cx="5195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DIVERSITY SPECTRUM  </a:t>
            </a:r>
          </a:p>
          <a:p>
            <a:pPr algn="ctr"/>
            <a:r>
              <a:rPr lang="en-US" sz="3200" dirty="0" smtClean="0"/>
              <a:t> LYNN GARDNER HEFFRON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-1447800" y="5486400"/>
            <a:ext cx="12476939" cy="108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u-HU" sz="2000" dirty="0" smtClean="0">
                <a:latin typeface="+mj-lt"/>
              </a:rPr>
              <a:t>Work-Life Balance for All Ages</a:t>
            </a:r>
          </a:p>
          <a:p>
            <a:pPr algn="ctr">
              <a:lnSpc>
                <a:spcPct val="80000"/>
              </a:lnSpc>
            </a:pPr>
            <a:r>
              <a:rPr lang="hu-HU" sz="2000" dirty="0" smtClean="0">
                <a:latin typeface="+mj-lt"/>
              </a:rPr>
              <a:t>International Conference</a:t>
            </a:r>
          </a:p>
          <a:p>
            <a:pPr algn="ctr">
              <a:lnSpc>
                <a:spcPct val="80000"/>
              </a:lnSpc>
            </a:pPr>
            <a:r>
              <a:rPr lang="hu-HU" sz="2000" dirty="0" smtClean="0">
                <a:latin typeface="+mj-lt"/>
              </a:rPr>
              <a:t>Budapest, November 17, 2016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000090"/>
                </a:solidFill>
              </a:rPr>
              <a:t>Contact Lynn Gardner </a:t>
            </a:r>
            <a:r>
              <a:rPr lang="en-US" b="1" dirty="0" err="1" smtClean="0">
                <a:solidFill>
                  <a:srgbClr val="000090"/>
                </a:solidFill>
              </a:rPr>
              <a:t>Heffron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0090"/>
                </a:solidFill>
              </a:rPr>
              <a:t>Founder &amp; President</a:t>
            </a:r>
          </a:p>
          <a:p>
            <a:pPr algn="ctr">
              <a:buNone/>
            </a:pPr>
            <a:r>
              <a:rPr lang="en-US" b="1" dirty="0" err="1" smtClean="0">
                <a:solidFill>
                  <a:srgbClr val="000090"/>
                </a:solidFill>
              </a:rPr>
              <a:t>lgheffron@diversityspectrum.org</a:t>
            </a:r>
            <a:endParaRPr lang="en-US" b="1" dirty="0" smtClean="0">
              <a:solidFill>
                <a:srgbClr val="000090"/>
              </a:solidFill>
            </a:endParaRPr>
          </a:p>
          <a:p>
            <a:pPr algn="ctr">
              <a:buNone/>
            </a:pPr>
            <a:r>
              <a:rPr lang="en-US" b="1" dirty="0" err="1" smtClean="0">
                <a:solidFill>
                  <a:srgbClr val="000090"/>
                </a:solidFill>
              </a:rPr>
              <a:t>www.diversityspectrum.org</a:t>
            </a:r>
            <a:endParaRPr lang="en-US" b="1" dirty="0" smtClean="0">
              <a:solidFill>
                <a:srgbClr val="000090"/>
              </a:solidFill>
            </a:endParaRP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Choices In the Modern World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338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11200" b="1" dirty="0" smtClean="0">
                <a:solidFill>
                  <a:srgbClr val="660066"/>
                </a:solidFill>
                <a:latin typeface="+mj-lt"/>
              </a:rPr>
              <a:t>THE MODERN WORLD</a:t>
            </a:r>
          </a:p>
          <a:p>
            <a:pPr algn="ctr">
              <a:buNone/>
            </a:pPr>
            <a:endParaRPr lang="en-US" sz="9600" dirty="0" smtClean="0"/>
          </a:p>
          <a:p>
            <a:pPr algn="ctr">
              <a:buNone/>
            </a:pPr>
            <a:r>
              <a:rPr lang="en-US" sz="11200" b="1" dirty="0" smtClean="0">
                <a:solidFill>
                  <a:schemeClr val="accent6">
                    <a:lumMod val="75000"/>
                  </a:schemeClr>
                </a:solidFill>
              </a:rPr>
              <a:t>Do you work to live or live to wor</a:t>
            </a:r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</a:rPr>
              <a:t>k?</a:t>
            </a:r>
          </a:p>
          <a:p>
            <a:pPr algn="ctr">
              <a:buNone/>
            </a:pPr>
            <a:r>
              <a:rPr lang="en-US" sz="11200" b="1" dirty="0" smtClean="0">
                <a:solidFill>
                  <a:srgbClr val="660066"/>
                </a:solidFill>
              </a:rPr>
              <a:t>What are your responsibilities at home?</a:t>
            </a:r>
          </a:p>
          <a:p>
            <a:pPr algn="ctr">
              <a:buNone/>
            </a:pPr>
            <a:r>
              <a:rPr lang="en-US" sz="11200" b="1" dirty="0" smtClean="0">
                <a:solidFill>
                  <a:schemeClr val="accent6">
                    <a:lumMod val="75000"/>
                  </a:schemeClr>
                </a:solidFill>
              </a:rPr>
              <a:t>What is your work life like?</a:t>
            </a:r>
          </a:p>
          <a:p>
            <a:pPr algn="ctr">
              <a:buNone/>
            </a:pPr>
            <a:r>
              <a:rPr lang="en-US" sz="11200" b="1" dirty="0" smtClean="0">
                <a:solidFill>
                  <a:srgbClr val="660066"/>
                </a:solidFill>
              </a:rPr>
              <a:t>Do you have any time for yourself?</a:t>
            </a:r>
          </a:p>
          <a:p>
            <a:pPr>
              <a:buNone/>
            </a:pPr>
            <a:endParaRPr lang="en-US" sz="11200" dirty="0" smtClean="0"/>
          </a:p>
          <a:p>
            <a:pPr algn="ctr">
              <a:buNone/>
            </a:pPr>
            <a:r>
              <a:rPr lang="en-US" sz="11200" b="1" dirty="0" smtClean="0">
                <a:solidFill>
                  <a:srgbClr val="690101"/>
                </a:solidFill>
              </a:rPr>
              <a:t>What choices do you have?</a:t>
            </a:r>
          </a:p>
          <a:p>
            <a:pPr algn="ctr">
              <a:buNone/>
            </a:pPr>
            <a:r>
              <a:rPr lang="en-US" sz="11200" b="1" dirty="0" smtClean="0">
                <a:solidFill>
                  <a:srgbClr val="690101"/>
                </a:solidFill>
              </a:rPr>
              <a:t>Where is your joy?</a:t>
            </a:r>
          </a:p>
          <a:p>
            <a:pPr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4638"/>
            <a:ext cx="6858000" cy="1782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858927">
            <a:off x="474308" y="138407"/>
            <a:ext cx="8229600" cy="128137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Imbalance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C0504D"/>
                </a:solidFill>
              </a:rPr>
              <a:t>13% of American workers have paid family leave through employers – </a:t>
            </a:r>
          </a:p>
          <a:p>
            <a:pPr>
              <a:buNone/>
            </a:pPr>
            <a:r>
              <a:rPr lang="en-US" sz="2800" dirty="0" smtClean="0"/>
              <a:t>		     Family &amp; Medical</a:t>
            </a:r>
          </a:p>
          <a:p>
            <a:pPr>
              <a:buNone/>
            </a:pPr>
            <a:r>
              <a:rPr lang="en-US" sz="2800" dirty="0" smtClean="0"/>
              <a:t>		     Insurance Leave Act (FAMILY) </a:t>
            </a:r>
          </a:p>
          <a:p>
            <a:pPr>
              <a:buNone/>
            </a:pPr>
            <a:r>
              <a:rPr lang="en-US" sz="2800" dirty="0" smtClean="0"/>
              <a:t>		     Up to 12 Weeks of Paid Leave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½</a:t>
            </a:r>
            <a:r>
              <a:rPr lang="en-US" sz="2800" b="1" dirty="0" smtClean="0">
                <a:solidFill>
                  <a:schemeClr val="accent2"/>
                </a:solidFill>
              </a:rPr>
              <a:t>  of private sector workers have no paid sick leave –  </a:t>
            </a:r>
          </a:p>
          <a:p>
            <a:pPr>
              <a:buNone/>
            </a:pPr>
            <a:r>
              <a:rPr lang="en-US" sz="2800" dirty="0" smtClean="0"/>
              <a:t>			Healthy Families Act</a:t>
            </a:r>
          </a:p>
          <a:p>
            <a:pPr>
              <a:buNone/>
            </a:pPr>
            <a:r>
              <a:rPr lang="en-US" sz="2800" dirty="0" smtClean="0"/>
              <a:t>			7 job protected paid sick days per year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3809">
            <a:off x="6096000" y="2362200"/>
            <a:ext cx="2743200" cy="196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922058">
            <a:off x="685800" y="381000"/>
            <a:ext cx="7772400" cy="9905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Imbalance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1143000"/>
            <a:ext cx="6172200" cy="5410200"/>
          </a:xfrm>
        </p:spPr>
        <p:txBody>
          <a:bodyPr>
            <a:normAutofit fontScale="70000" lnSpcReduction="20000"/>
          </a:bodyPr>
          <a:lstStyle/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3429" b="1" dirty="0" smtClean="0">
                <a:solidFill>
                  <a:schemeClr val="accent6">
                    <a:lumMod val="50000"/>
                  </a:schemeClr>
                </a:solidFill>
              </a:rPr>
              <a:t>65+ in US</a:t>
            </a:r>
          </a:p>
          <a:p>
            <a:r>
              <a:rPr lang="en-US" sz="3097" b="1" u="sng" dirty="0" smtClean="0">
                <a:solidFill>
                  <a:schemeClr val="tx1"/>
                </a:solidFill>
              </a:rPr>
              <a:t>2013</a:t>
            </a:r>
            <a:r>
              <a:rPr lang="en-US" sz="3097" b="1" dirty="0" smtClean="0">
                <a:solidFill>
                  <a:schemeClr val="tx1"/>
                </a:solidFill>
              </a:rPr>
              <a:t> - 44.7 Million or 14.1% of Population</a:t>
            </a:r>
          </a:p>
          <a:p>
            <a:r>
              <a:rPr lang="en-US" sz="3097" b="1" u="sng" dirty="0" smtClean="0">
                <a:solidFill>
                  <a:schemeClr val="tx1"/>
                </a:solidFill>
              </a:rPr>
              <a:t>2060</a:t>
            </a:r>
            <a:r>
              <a:rPr lang="en-US" sz="3097" b="1" dirty="0" smtClean="0">
                <a:solidFill>
                  <a:schemeClr val="tx1"/>
                </a:solidFill>
              </a:rPr>
              <a:t> - 98.2 million projected population</a:t>
            </a:r>
          </a:p>
          <a:p>
            <a:endParaRPr lang="en-US" sz="3097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984807"/>
                </a:solidFill>
              </a:rPr>
              <a:t>US Women Live Longer</a:t>
            </a:r>
          </a:p>
          <a:p>
            <a:r>
              <a:rPr lang="en-US" b="1" dirty="0" smtClean="0">
                <a:solidFill>
                  <a:srgbClr val="984807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Women 81 - Men 76</a:t>
            </a:r>
          </a:p>
          <a:p>
            <a:endParaRPr lang="en-US" b="1" dirty="0" smtClean="0">
              <a:solidFill>
                <a:srgbClr val="984807"/>
              </a:solidFill>
            </a:endParaRPr>
          </a:p>
          <a:p>
            <a:r>
              <a:rPr lang="en-US" b="1" dirty="0" smtClean="0">
                <a:solidFill>
                  <a:srgbClr val="984807"/>
                </a:solidFill>
              </a:rPr>
              <a:t>Sources of Income for 65+</a:t>
            </a:r>
          </a:p>
          <a:p>
            <a:pPr algn="l">
              <a:buFont typeface="Arial"/>
              <a:buChar char="•"/>
            </a:pPr>
            <a:r>
              <a:rPr lang="en-US" sz="3097" b="1" dirty="0" smtClean="0">
                <a:solidFill>
                  <a:schemeClr val="tx1"/>
                </a:solidFill>
              </a:rPr>
              <a:t>	Pensions   </a:t>
            </a:r>
          </a:p>
          <a:p>
            <a:pPr lvl="1" algn="l"/>
            <a:r>
              <a:rPr lang="en-US" sz="2697" b="1" dirty="0" smtClean="0">
                <a:solidFill>
                  <a:schemeClr val="tx1"/>
                </a:solidFill>
              </a:rPr>
              <a:t>	28% of Women – 42% of Men</a:t>
            </a:r>
          </a:p>
          <a:p>
            <a:pPr algn="l">
              <a:buFont typeface="Arial"/>
              <a:buChar char="•"/>
            </a:pPr>
            <a:r>
              <a:rPr lang="en-US" sz="3097" b="1" dirty="0" smtClean="0">
                <a:solidFill>
                  <a:schemeClr val="tx1"/>
                </a:solidFill>
              </a:rPr>
              <a:t>	Social Security</a:t>
            </a:r>
          </a:p>
          <a:p>
            <a:pPr lvl="1" algn="l"/>
            <a:r>
              <a:rPr lang="en-US" sz="2697" b="1" dirty="0" smtClean="0">
                <a:solidFill>
                  <a:schemeClr val="tx1"/>
                </a:solidFill>
              </a:rPr>
              <a:t>	 57% of Women or 21 million</a:t>
            </a:r>
          </a:p>
          <a:p>
            <a:endParaRPr lang="en-US" sz="3097" b="1" dirty="0" smtClean="0">
              <a:solidFill>
                <a:schemeClr val="tx1"/>
              </a:solidFill>
            </a:endParaRPr>
          </a:p>
          <a:p>
            <a:r>
              <a:rPr lang="en-US" sz="3097" b="1" dirty="0" smtClean="0">
                <a:solidFill>
                  <a:srgbClr val="830101"/>
                </a:solidFill>
              </a:rPr>
              <a:t>Unmarried Women Living Alone 3 Times More Likely to Live in Poverty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3346">
            <a:off x="628107" y="766806"/>
            <a:ext cx="2362200" cy="2424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z="4889" dirty="0" smtClean="0">
                <a:solidFill>
                  <a:srgbClr val="0000FF"/>
                </a:solidFill>
              </a:rPr>
              <a:t>  </a:t>
            </a:r>
            <a:r>
              <a:rPr lang="en-US" sz="4889" b="1" dirty="0" smtClean="0">
                <a:solidFill>
                  <a:schemeClr val="accent3">
                    <a:lumMod val="50000"/>
                  </a:schemeClr>
                </a:solidFill>
              </a:rPr>
              <a:t>Balance</a:t>
            </a:r>
            <a:r>
              <a:rPr lang="en-US" sz="4889" dirty="0" smtClean="0">
                <a:solidFill>
                  <a:srgbClr val="0000FF"/>
                </a:solidFill>
              </a:rPr>
              <a:t> </a:t>
            </a:r>
            <a:br>
              <a:rPr lang="en-US" sz="4889" dirty="0" smtClean="0">
                <a:solidFill>
                  <a:srgbClr val="0000FF"/>
                </a:solidFill>
              </a:rPr>
            </a:br>
            <a:r>
              <a:rPr lang="en-US" sz="4889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8001000" cy="42672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96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9600" b="1" dirty="0" smtClean="0">
                <a:solidFill>
                  <a:srgbClr val="003603"/>
                </a:solidFill>
              </a:rPr>
              <a:t>WOMEN IN THE U.S</a:t>
            </a:r>
          </a:p>
          <a:p>
            <a:r>
              <a:rPr lang="en-US" sz="9600" dirty="0" smtClean="0"/>
              <a:t>Receive more university &amp;graduate degrees than men</a:t>
            </a:r>
          </a:p>
          <a:p>
            <a:r>
              <a:rPr lang="en-US" sz="9600" dirty="0" smtClean="0"/>
              <a:t>One half of our workforce</a:t>
            </a:r>
          </a:p>
          <a:p>
            <a:r>
              <a:rPr lang="en-US" sz="9600" dirty="0" smtClean="0"/>
              <a:t>Are the main breadwinner in 4 of 10 families</a:t>
            </a:r>
          </a:p>
          <a:p>
            <a:endParaRPr lang="en-US" sz="9600" dirty="0" smtClean="0"/>
          </a:p>
          <a:p>
            <a:pPr algn="ctr">
              <a:buNone/>
            </a:pPr>
            <a:r>
              <a:rPr lang="en-US" sz="9600" dirty="0" smtClean="0"/>
              <a:t>							</a:t>
            </a:r>
            <a:r>
              <a:rPr lang="en-US" sz="9600" b="1" dirty="0" smtClean="0">
                <a:solidFill>
                  <a:srgbClr val="000000"/>
                </a:solidFill>
              </a:rPr>
              <a:t>BUT IN 2015 </a:t>
            </a:r>
          </a:p>
          <a:p>
            <a:r>
              <a:rPr lang="en-US" sz="9600" dirty="0" smtClean="0"/>
              <a:t>Women earned 80 cents for every $1 earned by men</a:t>
            </a:r>
          </a:p>
          <a:p>
            <a:r>
              <a:rPr lang="en-US" sz="9600" dirty="0" smtClean="0"/>
              <a:t>Women earn less in virtually every occupation</a:t>
            </a:r>
          </a:p>
          <a:p>
            <a:r>
              <a:rPr lang="en-US" sz="9600" dirty="0" smtClean="0"/>
              <a:t>Poverty rate for working women would be cut one half if women paid same as </a:t>
            </a:r>
            <a:r>
              <a:rPr lang="en-US" sz="9600" dirty="0" smtClean="0"/>
              <a:t>men</a:t>
            </a:r>
            <a:endParaRPr lang="en-US" sz="9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563880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V="1">
            <a:off x="685800" y="1417637"/>
            <a:ext cx="4083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+mj-lt"/>
              </a:rPr>
              <a:t>Imbalance</a:t>
            </a:r>
            <a:endParaRPr lang="en-US" sz="4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Work Wish List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In Your 30’s &amp; Beyond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Flexible work arrangements</a:t>
            </a:r>
          </a:p>
          <a:p>
            <a:pPr lvl="1"/>
            <a:r>
              <a:rPr lang="en-US" dirty="0" smtClean="0"/>
              <a:t>Sane work hours - Telecommuting</a:t>
            </a:r>
          </a:p>
          <a:p>
            <a:r>
              <a:rPr lang="en-US" dirty="0" smtClean="0"/>
              <a:t>Maternity leave</a:t>
            </a:r>
          </a:p>
          <a:p>
            <a:r>
              <a:rPr lang="en-US" dirty="0" smtClean="0"/>
              <a:t>On site day care</a:t>
            </a:r>
          </a:p>
          <a:p>
            <a:r>
              <a:rPr lang="en-US" dirty="0" smtClean="0"/>
              <a:t>Legal advice</a:t>
            </a:r>
          </a:p>
          <a:p>
            <a:r>
              <a:rPr lang="en-US" dirty="0" smtClean="0"/>
              <a:t>Fitness/Yoga</a:t>
            </a:r>
          </a:p>
          <a:p>
            <a:r>
              <a:rPr lang="en-US" dirty="0" smtClean="0"/>
              <a:t>Dog-Friendly environment</a:t>
            </a:r>
          </a:p>
          <a:p>
            <a:r>
              <a:rPr lang="en-US" dirty="0" smtClean="0"/>
              <a:t>Volunteerism</a:t>
            </a:r>
          </a:p>
          <a:p>
            <a:r>
              <a:rPr lang="en-US" dirty="0" smtClean="0"/>
              <a:t>Professional development</a:t>
            </a:r>
          </a:p>
          <a:p>
            <a:r>
              <a:rPr lang="en-US" dirty="0" smtClean="0"/>
              <a:t>Opportunity to make a difference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819400"/>
            <a:ext cx="35814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New Balance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11200" dirty="0" smtClean="0">
              <a:solidFill>
                <a:srgbClr val="0000FF"/>
              </a:solidFill>
            </a:endParaRPr>
          </a:p>
          <a:p>
            <a:r>
              <a:rPr lang="en-US" sz="11200" dirty="0" err="1" smtClean="0">
                <a:solidFill>
                  <a:srgbClr val="FF0000"/>
                </a:solidFill>
              </a:rPr>
              <a:t>FaceBook</a:t>
            </a:r>
            <a:r>
              <a:rPr lang="en-US" sz="11200" dirty="0" smtClean="0">
                <a:solidFill>
                  <a:srgbClr val="FF0000"/>
                </a:solidFill>
              </a:rPr>
              <a:t> &amp; Google </a:t>
            </a:r>
          </a:p>
          <a:p>
            <a:pPr marL="514350" indent="-514350">
              <a:buNone/>
            </a:pPr>
            <a:r>
              <a:rPr lang="en-US" sz="8000" dirty="0" smtClean="0"/>
              <a:t>	</a:t>
            </a:r>
            <a:r>
              <a:rPr lang="en-US" sz="9600" dirty="0" smtClean="0"/>
              <a:t>1. free gourmet food			</a:t>
            </a:r>
          </a:p>
          <a:p>
            <a:pPr marL="514350" indent="-514350">
              <a:buNone/>
            </a:pPr>
            <a:r>
              <a:rPr lang="en-US" sz="9600" dirty="0" smtClean="0"/>
              <a:t>	2. laundry</a:t>
            </a:r>
          </a:p>
          <a:p>
            <a:pPr marL="514350" indent="-514350">
              <a:buNone/>
            </a:pPr>
            <a:r>
              <a:rPr lang="en-US" sz="9600" dirty="0" smtClean="0"/>
              <a:t>	3. sporting facilities</a:t>
            </a:r>
          </a:p>
          <a:p>
            <a:pPr marL="514350" indent="-514350">
              <a:buNone/>
            </a:pPr>
            <a:r>
              <a:rPr lang="en-US" sz="9600" dirty="0" smtClean="0"/>
              <a:t>	4. commuter bicycles</a:t>
            </a:r>
          </a:p>
          <a:p>
            <a:pPr marL="514350" indent="-514350">
              <a:buNone/>
            </a:pPr>
            <a:r>
              <a:rPr lang="en-US" sz="9600" dirty="0" smtClean="0"/>
              <a:t>	5. WIFI shuttle</a:t>
            </a:r>
          </a:p>
          <a:p>
            <a:pPr marL="514350" indent="-514350">
              <a:buNone/>
            </a:pPr>
            <a:r>
              <a:rPr lang="en-US" sz="9600" dirty="0" smtClean="0"/>
              <a:t>	6. less balance BUT happier employees</a:t>
            </a:r>
          </a:p>
          <a:p>
            <a:pPr marL="514350" indent="-514350">
              <a:buNone/>
            </a:pPr>
            <a:r>
              <a:rPr lang="en-US" sz="9600" dirty="0" smtClean="0"/>
              <a:t>		flat company structures enabling communication 	between management &amp; employees</a:t>
            </a:r>
          </a:p>
          <a:p>
            <a:pPr marL="514350" indent="-514350">
              <a:buNone/>
            </a:pPr>
            <a:endParaRPr lang="en-US" sz="8000" dirty="0" smtClean="0"/>
          </a:p>
          <a:p>
            <a:pPr marL="514350" indent="-514350"/>
            <a:r>
              <a:rPr lang="en-US" sz="11200" dirty="0" err="1" smtClean="0">
                <a:solidFill>
                  <a:srgbClr val="FF0000"/>
                </a:solidFill>
              </a:rPr>
              <a:t>Zendesk</a:t>
            </a:r>
            <a:r>
              <a:rPr lang="en-US" sz="11200" dirty="0" smtClean="0">
                <a:solidFill>
                  <a:srgbClr val="FF0000"/>
                </a:solidFill>
              </a:rPr>
              <a:t>, Thumbtack, March of Dimes</a:t>
            </a:r>
          </a:p>
          <a:p>
            <a:pPr marL="514350" indent="-514350">
              <a:buNone/>
            </a:pPr>
            <a:r>
              <a:rPr lang="en-US" sz="8000" dirty="0" smtClean="0">
                <a:solidFill>
                  <a:srgbClr val="0000FF"/>
                </a:solidFill>
              </a:rPr>
              <a:t>	</a:t>
            </a:r>
            <a:r>
              <a:rPr lang="en-US" sz="9600" dirty="0" smtClean="0"/>
              <a:t>1. Family Time Valued</a:t>
            </a:r>
          </a:p>
          <a:p>
            <a:pPr marL="514350" indent="-514350">
              <a:buNone/>
            </a:pPr>
            <a:r>
              <a:rPr lang="en-US" sz="9600" dirty="0" smtClean="0"/>
              <a:t>	2. More Women Executives </a:t>
            </a:r>
          </a:p>
          <a:p>
            <a:pPr marL="514350" indent="-51435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595" dirty="0" smtClean="0"/>
              <a:t>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219200"/>
            <a:ext cx="2667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41266"/>
            <a:ext cx="8229600" cy="34531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556" b="1" i="1" dirty="0" smtClean="0">
                <a:solidFill>
                  <a:schemeClr val="accent6">
                    <a:lumMod val="75000"/>
                  </a:schemeClr>
                </a:solidFill>
              </a:rPr>
              <a:t>Healthy in Mind, Body, &amp; Spirit</a:t>
            </a:r>
            <a:r>
              <a:rPr lang="en-US" sz="3556" i="1" dirty="0" smtClean="0"/>
              <a:t/>
            </a:r>
            <a:br>
              <a:rPr lang="en-US" sz="3556" i="1" dirty="0" smtClean="0"/>
            </a:br>
            <a:r>
              <a:rPr lang="en-US" sz="3556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Rethink Your Choices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1828800"/>
            <a:ext cx="7924800" cy="4343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Relationships</a:t>
            </a:r>
          </a:p>
          <a:p>
            <a:pPr>
              <a:buNone/>
            </a:pPr>
            <a:r>
              <a:rPr lang="en-US" sz="1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Family</a:t>
            </a:r>
          </a:p>
          <a:p>
            <a:pPr>
              <a:buNone/>
            </a:pPr>
            <a:r>
              <a:rPr lang="en-US" sz="1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		            	</a:t>
            </a:r>
          </a:p>
          <a:p>
            <a:pPr>
              <a:buNone/>
            </a:pPr>
            <a:r>
              <a:rPr lang="en-US" sz="1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 Time &amp; Development	</a:t>
            </a:r>
          </a:p>
          <a:p>
            <a:pPr>
              <a:buNone/>
            </a:pPr>
            <a:r>
              <a:rPr lang="en-US" sz="1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 			</a:t>
            </a:r>
          </a:p>
          <a:p>
            <a:pPr>
              <a:buNone/>
            </a:pPr>
            <a:r>
              <a:rPr lang="en-US" sz="1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Income                           </a:t>
            </a:r>
          </a:p>
          <a:p>
            <a:pPr>
              <a:buNone/>
            </a:pPr>
            <a:r>
              <a:rPr lang="en-US" sz="1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Savings</a:t>
            </a:r>
          </a:p>
          <a:p>
            <a:pPr>
              <a:buNone/>
            </a:pPr>
            <a:r>
              <a:rPr lang="en-US" sz="11200" i="1" dirty="0" smtClean="0"/>
              <a:t>					</a:t>
            </a:r>
            <a:r>
              <a:rPr lang="en-US" sz="12800" b="1" i="1" dirty="0" smtClean="0">
                <a:solidFill>
                  <a:srgbClr val="E46C0A"/>
                </a:solidFill>
                <a:latin typeface="+mj-lt"/>
              </a:rPr>
              <a:t>Smiling	Laughing  Fun	</a:t>
            </a:r>
          </a:p>
          <a:p>
            <a:pPr>
              <a:buNone/>
            </a:pPr>
            <a:r>
              <a:rPr lang="en-US" sz="12800" i="1" dirty="0" smtClean="0">
                <a:latin typeface="+mj-lt"/>
              </a:rPr>
              <a:t>				</a:t>
            </a:r>
            <a:r>
              <a:rPr lang="en-US" sz="12800" i="1" dirty="0" smtClean="0">
                <a:solidFill>
                  <a:srgbClr val="558ED5"/>
                </a:solidFill>
                <a:latin typeface="+mj-lt"/>
              </a:rPr>
              <a:t>	    </a:t>
            </a:r>
            <a:r>
              <a:rPr lang="en-US" sz="1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Redefine Your </a:t>
            </a:r>
            <a:r>
              <a:rPr lang="en-US" sz="1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Joy</a:t>
            </a:r>
            <a:endParaRPr lang="en-US" sz="128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28800"/>
            <a:ext cx="3276600" cy="280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0"/>
            <a:ext cx="8229600" cy="4125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274638"/>
            <a:ext cx="3454400" cy="2239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76400"/>
            <a:ext cx="9144000" cy="14946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719955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YOUR CHOICES</a:t>
            </a:r>
          </a:p>
          <a:p>
            <a:r>
              <a:rPr lang="en-US" sz="3600" b="1" dirty="0" smtClean="0"/>
              <a:t>YOUR JOY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205</Words>
  <Application>Microsoft Office PowerPoint</Application>
  <PresentationFormat>Diavetítés a képernyőre (4:3 oldalarány)</PresentationFormat>
  <Paragraphs>101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DI DDIV</vt:lpstr>
      <vt:lpstr>Choices In the Modern World</vt:lpstr>
      <vt:lpstr>Imbalance</vt:lpstr>
      <vt:lpstr>Imbalance </vt:lpstr>
      <vt:lpstr>  Balance     </vt:lpstr>
      <vt:lpstr>Work Wish List In Your 30’s &amp; Beyond</vt:lpstr>
      <vt:lpstr>The New Balance</vt:lpstr>
      <vt:lpstr> Healthy in Mind, Body, &amp; Spirit Rethink Your Choices   </vt:lpstr>
      <vt:lpstr>PowerPoint bemutató</vt:lpstr>
      <vt:lpstr>PowerPoint bemutató</vt:lpstr>
    </vt:vector>
  </TitlesOfParts>
  <Company> Diversity Spectrum,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65+</dc:title>
  <dc:creator>Office 2004 Test Drive User</dc:creator>
  <cp:lastModifiedBy>Andrea</cp:lastModifiedBy>
  <cp:revision>83</cp:revision>
  <cp:lastPrinted>2016-11-13T16:46:29Z</cp:lastPrinted>
  <dcterms:created xsi:type="dcterms:W3CDTF">2016-11-15T16:44:46Z</dcterms:created>
  <dcterms:modified xsi:type="dcterms:W3CDTF">2016-11-16T18:05:27Z</dcterms:modified>
</cp:coreProperties>
</file>