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74" r:id="rId2"/>
    <p:sldMasterId id="2147483898" r:id="rId3"/>
  </p:sldMasterIdLst>
  <p:sldIdLst>
    <p:sldId id="278" r:id="rId4"/>
    <p:sldId id="281" r:id="rId5"/>
    <p:sldId id="282" r:id="rId6"/>
    <p:sldId id="284" r:id="rId7"/>
    <p:sldId id="283" r:id="rId8"/>
    <p:sldId id="286" r:id="rId9"/>
    <p:sldId id="292" r:id="rId10"/>
    <p:sldId id="293" r:id="rId11"/>
    <p:sldId id="295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3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9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1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3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4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5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0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3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8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6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9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5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72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48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4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04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17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32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24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0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3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7C2F-F9AE-2E4A-AC2C-99E284F77B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1D1591B-8242-8243-9161-65F45BB34F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6" y="5132173"/>
            <a:ext cx="3253946" cy="162285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Mariko </a:t>
            </a:r>
            <a:r>
              <a:rPr lang="en-US" sz="2800" dirty="0" err="1" smtClean="0">
                <a:solidFill>
                  <a:schemeClr val="bg1"/>
                </a:solidFill>
              </a:rPr>
              <a:t>Ouchi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ILO-Budapest Office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31340" y="24659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Thank you very much </a:t>
            </a:r>
            <a:br>
              <a:rPr lang="en-IN" sz="4000" b="1" dirty="0" smtClean="0">
                <a:solidFill>
                  <a:schemeClr val="bg1"/>
                </a:solidFill>
              </a:rPr>
            </a:br>
            <a:r>
              <a:rPr lang="en-IN" sz="4000" b="1" dirty="0" smtClean="0">
                <a:solidFill>
                  <a:schemeClr val="bg1"/>
                </a:solidFill>
              </a:rPr>
              <a:t>for </a:t>
            </a:r>
            <a:r>
              <a:rPr lang="en-IN" sz="4000" b="1" dirty="0">
                <a:solidFill>
                  <a:schemeClr val="bg1"/>
                </a:solidFill>
              </a:rPr>
              <a:t>your attention!</a:t>
            </a:r>
            <a:endParaRPr lang="fr-FR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351" y="1417638"/>
            <a:ext cx="7944449" cy="5230812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22422" y="107092"/>
            <a:ext cx="8464378" cy="1310546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Gender gaps in labour force participation rates by region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71384" y="2248929"/>
            <a:ext cx="902043" cy="99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977979" y="1178011"/>
            <a:ext cx="8472616" cy="13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603847" y="4915950"/>
            <a:ext cx="645952" cy="455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0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4184" y="107092"/>
            <a:ext cx="8472616" cy="1310546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Employment status by sex across regions, 2015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52959"/>
            <a:ext cx="7886700" cy="532700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7177274" y="5838588"/>
            <a:ext cx="645952" cy="455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0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30" y="-15103"/>
            <a:ext cx="8909222" cy="1114062"/>
          </a:xfrm>
        </p:spPr>
        <p:txBody>
          <a:bodyPr>
            <a:normAutofit/>
          </a:bodyPr>
          <a:lstStyle/>
          <a:p>
            <a:pPr algn="l"/>
            <a:r>
              <a:rPr lang="en-IN" sz="2800" dirty="0" smtClean="0">
                <a:solidFill>
                  <a:schemeClr val="bg1"/>
                </a:solidFill>
              </a:rPr>
              <a:t>	Employment </a:t>
            </a:r>
            <a:r>
              <a:rPr lang="en-IN" sz="2800" dirty="0">
                <a:solidFill>
                  <a:schemeClr val="bg1"/>
                </a:solidFill>
              </a:rPr>
              <a:t>by sector and sex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7" y="1249961"/>
            <a:ext cx="8237989" cy="514245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811512" y="5591452"/>
            <a:ext cx="871094" cy="603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 and Central </a:t>
            </a:r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Asia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9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30" y="-15103"/>
            <a:ext cx="8909222" cy="1114062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Informal employment as % of non-agricultural employment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5" y="1275127"/>
            <a:ext cx="8070210" cy="5117283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81642" y="5566739"/>
            <a:ext cx="871094" cy="603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 and Central </a:t>
            </a:r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Asia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6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30" y="-15103"/>
            <a:ext cx="8909222" cy="1114062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  <a:latin typeface="Calibri Light" panose="020F0302020204030204"/>
              </a:rPr>
              <a:t>Person working less than 35 hours per week, by status of employment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33183"/>
            <a:ext cx="7886700" cy="515922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756777" y="5393744"/>
            <a:ext cx="645952" cy="455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30" y="-15103"/>
            <a:ext cx="8909222" cy="1114062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Percentage of women legally and effectively covered by maternity leave and benefits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6" y="1493241"/>
            <a:ext cx="8254766" cy="489917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320462" y="6096000"/>
            <a:ext cx="1151257" cy="296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 and Central </a:t>
            </a:r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Asia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30" y="-15103"/>
            <a:ext cx="8909222" cy="1114062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Maternity leave duration and amount of cash benefits, 2015</a:t>
            </a:r>
            <a:endParaRPr lang="fr-F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85519"/>
            <a:ext cx="7760341" cy="485722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195101" y="5179561"/>
            <a:ext cx="928834" cy="512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Eastern</a:t>
            </a:r>
            <a:r>
              <a:rPr lang="fr-FR" sz="900" b="1" dirty="0" smtClean="0">
                <a:solidFill>
                  <a:srgbClr val="FF0000"/>
                </a:solidFill>
                <a:latin typeface="Arial"/>
                <a:cs typeface="Arial"/>
              </a:rPr>
              <a:t> Europe and Central </a:t>
            </a:r>
            <a:r>
              <a:rPr lang="fr-FR" sz="900" b="1" dirty="0" err="1" smtClean="0">
                <a:solidFill>
                  <a:srgbClr val="FF0000"/>
                </a:solidFill>
                <a:latin typeface="Arial"/>
                <a:cs typeface="Arial"/>
              </a:rPr>
              <a:t>Asia</a:t>
            </a:r>
            <a:endParaRPr lang="fr-FR"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2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30" y="-15104"/>
            <a:ext cx="8909222" cy="1423773"/>
          </a:xfrm>
        </p:spPr>
        <p:txBody>
          <a:bodyPr>
            <a:normAutofit fontScale="90000"/>
          </a:bodyPr>
          <a:lstStyle/>
          <a:p>
            <a:pPr algn="l"/>
            <a:r>
              <a:rPr lang="en-IN" sz="3600" b="1" dirty="0" smtClean="0">
                <a:solidFill>
                  <a:schemeClr val="bg1"/>
                </a:solidFill>
              </a:rPr>
              <a:t>Women at Work </a:t>
            </a:r>
            <a:br>
              <a:rPr lang="en-IN" sz="3600" b="1" dirty="0" smtClean="0">
                <a:solidFill>
                  <a:schemeClr val="bg1"/>
                </a:solidFill>
              </a:rPr>
            </a:br>
            <a:r>
              <a:rPr lang="en-IN" sz="2800" dirty="0" smtClean="0">
                <a:solidFill>
                  <a:schemeClr val="bg1"/>
                </a:solidFill>
              </a:rPr>
              <a:t>Recent trends in Eastern Europe in global comparison - Summary </a:t>
            </a:r>
            <a:r>
              <a:rPr lang="en-IN" sz="2800" dirty="0">
                <a:solidFill>
                  <a:schemeClr val="bg1"/>
                </a:solidFill>
              </a:rPr>
              <a:t/>
            </a:r>
            <a:br>
              <a:rPr lang="en-IN" sz="2800" dirty="0">
                <a:solidFill>
                  <a:schemeClr val="bg1"/>
                </a:solidFill>
              </a:rPr>
            </a:br>
            <a:endParaRPr lang="fr-FR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032" y="1408669"/>
            <a:ext cx="8538520" cy="52722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Labour force participation rate in EE: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	- Gender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gap is relatively low but not much progress observed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 the past 20 years; 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Employment trends in EE: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- M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ostly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formalized for both women and men;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- L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ower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informal employment for women and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- H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igher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concentration of female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 employment in service sector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;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- Relatively high percentage of women working in full time in EE.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  However…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	- Less women working in full time than men and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	- about ¼ of self-employed women in EE working with 				shorter hours; </a:t>
            </a: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Maternity protection in EE and Central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Asia:</a:t>
            </a:r>
          </a:p>
          <a:p>
            <a:pPr marL="342900" lvl="1" indent="0">
              <a:spcBef>
                <a:spcPts val="750"/>
              </a:spcBef>
              <a:buNone/>
              <a:defRPr/>
            </a:pPr>
            <a:r>
              <a:rPr lang="en-IN" sz="2000" baseline="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baseline="0" dirty="0" smtClean="0">
                <a:solidFill>
                  <a:sysClr val="windowText" lastClr="000000"/>
                </a:solidFill>
                <a:latin typeface="Calibri" panose="020F0502020204030204"/>
              </a:rPr>
              <a:t>- Relatively high legal and effective coverage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 of maternity leave and </a:t>
            </a:r>
          </a:p>
          <a:p>
            <a:pPr marL="342900" lvl="1" indent="0">
              <a:spcBef>
                <a:spcPts val="750"/>
              </a:spcBef>
              <a:buNone/>
              <a:defRPr/>
            </a:pPr>
            <a:r>
              <a:rPr lang="en-IN" sz="20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IN" sz="2000" dirty="0" smtClean="0">
                <a:solidFill>
                  <a:sysClr val="windowText" lastClr="000000"/>
                </a:solidFill>
                <a:latin typeface="Calibri" panose="020F0502020204030204"/>
              </a:rPr>
              <a:t>benefits which is in compliance with C183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0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103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1_Thème Office</vt:lpstr>
      <vt:lpstr>3_Thème Office</vt:lpstr>
      <vt:lpstr>PowerPoint Presentation</vt:lpstr>
      <vt:lpstr>Gender gaps in labour force participation rates by region</vt:lpstr>
      <vt:lpstr>Employment status by sex across regions, 2015</vt:lpstr>
      <vt:lpstr> Employment by sector and sex</vt:lpstr>
      <vt:lpstr>Informal employment as % of non-agricultural employment</vt:lpstr>
      <vt:lpstr>Person working less than 35 hours per week, by status of employment</vt:lpstr>
      <vt:lpstr>Percentage of women legally and effectively covered by maternity leave and benefits</vt:lpstr>
      <vt:lpstr>Maternity leave duration and amount of cash benefits, 2015</vt:lpstr>
      <vt:lpstr>Women at Work  Recent trends in Eastern Europe in global comparison - Summary  </vt:lpstr>
      <vt:lpstr>Thank you very much 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ILO’s Women at Work 2016</dc:title>
  <dc:creator>Jayati Ghosh</dc:creator>
  <cp:lastModifiedBy>Ouchi, Mariko</cp:lastModifiedBy>
  <cp:revision>32</cp:revision>
  <dcterms:created xsi:type="dcterms:W3CDTF">2016-04-23T06:08:25Z</dcterms:created>
  <dcterms:modified xsi:type="dcterms:W3CDTF">2016-11-08T11:00:34Z</dcterms:modified>
</cp:coreProperties>
</file>