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6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84" y="1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227802"/>
          </a:xfrm>
        </p:spPr>
        <p:txBody>
          <a:bodyPr/>
          <a:lstStyle/>
          <a:p>
            <a:pPr algn="ctr"/>
            <a:r>
              <a:rPr lang="hu-HU" sz="1800" b="1" dirty="0">
                <a:solidFill>
                  <a:srgbClr val="EBEBEB"/>
                </a:solidFill>
              </a:rPr>
              <a:t>TUDÁSÁTADÁS – GENERÁCIÓK ÖSSZEFOGÁSA A CSALÁDBAN ÉS A MUNKAHELYEN</a:t>
            </a:r>
            <a:br>
              <a:rPr lang="hu-HU" sz="1800" b="1" dirty="0">
                <a:solidFill>
                  <a:srgbClr val="EBEBEB"/>
                </a:solidFill>
              </a:rPr>
            </a:br>
            <a:r>
              <a:rPr lang="hu-HU" sz="1800" b="1" dirty="0">
                <a:solidFill>
                  <a:srgbClr val="EBEBEB"/>
                </a:solidFill>
              </a:rPr>
              <a:t>Nemzetközi konferencia</a:t>
            </a:r>
            <a:br>
              <a:rPr lang="hu-HU" sz="1800" b="1" dirty="0">
                <a:solidFill>
                  <a:srgbClr val="EBEBEB"/>
                </a:solidFill>
              </a:rPr>
            </a:br>
            <a:r>
              <a:rPr lang="hu-HU" sz="1800" b="1" dirty="0">
                <a:solidFill>
                  <a:srgbClr val="EBEBEB"/>
                </a:solidFill>
              </a:rPr>
              <a:t>Budapest, 2017. november 16.</a:t>
            </a:r>
            <a:br>
              <a:rPr lang="hu-HU" sz="1800" b="1" dirty="0">
                <a:solidFill>
                  <a:srgbClr val="EBEBEB"/>
                </a:solidFill>
              </a:rPr>
            </a:br>
            <a:r>
              <a:rPr lang="hu-HU" sz="1100" b="1" dirty="0">
                <a:solidFill>
                  <a:srgbClr val="EBEBEB"/>
                </a:solidFill>
              </a:rPr>
              <a:t>Kőváriné Vida Ildikó előadó (panel) </a:t>
            </a:r>
            <a:r>
              <a:rPr lang="hu-HU" sz="1600" b="1" dirty="0">
                <a:solidFill>
                  <a:srgbClr val="EBEBEB"/>
                </a:solidFill>
              </a:rPr>
              <a:t>- </a:t>
            </a:r>
            <a:r>
              <a:rPr lang="hu-HU" sz="1600" b="1" cap="all" dirty="0">
                <a:solidFill>
                  <a:srgbClr val="EBEBEB"/>
                </a:solidFill>
              </a:rPr>
              <a:t>Tudásátadás családban</a:t>
            </a:r>
            <a:endParaRPr lang="hu-HU" sz="1600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3162421"/>
              </p:ext>
            </p:extLst>
          </p:nvPr>
        </p:nvGraphicFramePr>
        <p:xfrm>
          <a:off x="877330" y="1680520"/>
          <a:ext cx="9057502" cy="50593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0954">
                  <a:extLst>
                    <a:ext uri="{9D8B030D-6E8A-4147-A177-3AD203B41FA5}">
                      <a16:colId xmlns:a16="http://schemas.microsoft.com/office/drawing/2014/main" xmlns="" val="564885290"/>
                    </a:ext>
                  </a:extLst>
                </a:gridCol>
                <a:gridCol w="876935">
                  <a:extLst>
                    <a:ext uri="{9D8B030D-6E8A-4147-A177-3AD203B41FA5}">
                      <a16:colId xmlns:a16="http://schemas.microsoft.com/office/drawing/2014/main" xmlns="" val="459308055"/>
                    </a:ext>
                  </a:extLst>
                </a:gridCol>
                <a:gridCol w="3513213">
                  <a:extLst>
                    <a:ext uri="{9D8B030D-6E8A-4147-A177-3AD203B41FA5}">
                      <a16:colId xmlns:a16="http://schemas.microsoft.com/office/drawing/2014/main" xmlns="" val="1491296517"/>
                    </a:ext>
                  </a:extLst>
                </a:gridCol>
                <a:gridCol w="3156400">
                  <a:extLst>
                    <a:ext uri="{9D8B030D-6E8A-4147-A177-3AD203B41FA5}">
                      <a16:colId xmlns:a16="http://schemas.microsoft.com/office/drawing/2014/main" xmlns="" val="420117016"/>
                    </a:ext>
                  </a:extLst>
                </a:gridCol>
              </a:tblGrid>
              <a:tr h="7174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születés és családi szerep</a:t>
                      </a:r>
                      <a:endParaRPr lang="hu-H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600" b="1">
                          <a:effectLst/>
                        </a:rPr>
                        <a:t>együtt töltött idő</a:t>
                      </a:r>
                      <a:endParaRPr lang="hu-HU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u-HU" sz="1600" b="1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effectLst/>
                        </a:rPr>
                        <a:t>generáció </a:t>
                      </a:r>
                      <a:r>
                        <a:rPr lang="hu-HU" sz="1600" b="1" dirty="0">
                          <a:effectLst/>
                        </a:rPr>
                        <a:t>típus</a:t>
                      </a:r>
                      <a:endParaRPr lang="hu-HU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u-HU" sz="1600" b="1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effectLst/>
                        </a:rPr>
                        <a:t>jellemző</a:t>
                      </a:r>
                      <a:endParaRPr lang="hu-HU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57970029"/>
                  </a:ext>
                </a:extLst>
              </a:tr>
              <a:tr h="6804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1890-es években született nagymama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100" b="1">
                          <a:effectLst/>
                        </a:rPr>
                        <a:t>18 év</a:t>
                      </a:r>
                      <a:endParaRPr lang="hu-HU" sz="11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effectLst/>
                        </a:rPr>
                        <a:t>„A </a:t>
                      </a:r>
                      <a:r>
                        <a:rPr lang="hu-HU" sz="1600" b="1" dirty="0">
                          <a:effectLst/>
                        </a:rPr>
                        <a:t>természetes asszony”  saját kategória</a:t>
                      </a:r>
                      <a:endParaRPr lang="hu-HU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100" b="1" dirty="0">
                          <a:effectLst/>
                        </a:rPr>
                        <a:t>k</a:t>
                      </a:r>
                      <a:r>
                        <a:rPr lang="hu-HU" sz="1100" b="1" dirty="0" smtClean="0">
                          <a:effectLst/>
                        </a:rPr>
                        <a:t>is </a:t>
                      </a:r>
                      <a:r>
                        <a:rPr lang="hu-HU" sz="1100" b="1" dirty="0">
                          <a:effectLst/>
                        </a:rPr>
                        <a:t>faluban a hagyományos rend szerint télen-nyáron tudta a </a:t>
                      </a:r>
                      <a:r>
                        <a:rPr lang="hu-HU" sz="1100" b="1" dirty="0" smtClean="0">
                          <a:effectLst/>
                        </a:rPr>
                        <a:t>dolgát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38037336"/>
                  </a:ext>
                </a:extLst>
              </a:tr>
              <a:tr h="350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1920-as években született szülők</a:t>
                      </a:r>
                      <a:endParaRPr lang="hu-HU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100" b="1">
                          <a:effectLst/>
                        </a:rPr>
                        <a:t>18 év</a:t>
                      </a:r>
                      <a:endParaRPr lang="hu-HU" sz="11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</a:rPr>
                        <a:t>Építők generációja  </a:t>
                      </a:r>
                      <a:r>
                        <a:rPr lang="hu-HU" sz="1600" b="0" dirty="0">
                          <a:effectLst/>
                        </a:rPr>
                        <a:t>–1946</a:t>
                      </a:r>
                      <a:endParaRPr lang="hu-HU" sz="16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100" b="1" dirty="0" smtClean="0">
                          <a:effectLst/>
                        </a:rPr>
                        <a:t>háborús</a:t>
                      </a:r>
                      <a:r>
                        <a:rPr lang="hu-HU" sz="1100" b="1" baseline="0" dirty="0" smtClean="0">
                          <a:effectLst/>
                        </a:rPr>
                        <a:t> </a:t>
                      </a:r>
                      <a:r>
                        <a:rPr lang="hu-HU" sz="1100" b="1" baseline="0" dirty="0" smtClean="0">
                          <a:effectLst/>
                        </a:rPr>
                        <a:t>és </a:t>
                      </a:r>
                      <a:r>
                        <a:rPr lang="hu-HU" sz="1100" b="1" dirty="0" smtClean="0">
                          <a:effectLst/>
                        </a:rPr>
                        <a:t>társadalmi </a:t>
                      </a:r>
                      <a:r>
                        <a:rPr lang="hu-HU" sz="1100" b="1" dirty="0">
                          <a:effectLst/>
                        </a:rPr>
                        <a:t>sebek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31489795"/>
                  </a:ext>
                </a:extLst>
              </a:tr>
              <a:tr h="5251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1950-es években született lánytestvér</a:t>
                      </a:r>
                      <a:endParaRPr lang="hu-HU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100" b="1">
                          <a:effectLst/>
                        </a:rPr>
                        <a:t>18 év</a:t>
                      </a:r>
                      <a:endParaRPr lang="hu-HU" sz="11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600" b="1">
                          <a:effectLst/>
                        </a:rPr>
                        <a:t>Baby boomerek</a:t>
                      </a:r>
                      <a:endParaRPr lang="hu-HU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100" b="1">
                          <a:effectLst/>
                        </a:rPr>
                        <a:t>ellenpontozás</a:t>
                      </a:r>
                      <a:endParaRPr lang="hu-HU" sz="11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37915322"/>
                  </a:ext>
                </a:extLst>
              </a:tr>
              <a:tr h="350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1950-es években született férj</a:t>
                      </a:r>
                      <a:endParaRPr lang="hu-HU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100" b="1">
                          <a:effectLst/>
                        </a:rPr>
                        <a:t>41 év</a:t>
                      </a:r>
                      <a:endParaRPr lang="hu-HU" sz="11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</a:rPr>
                        <a:t>Baby </a:t>
                      </a:r>
                      <a:r>
                        <a:rPr lang="hu-HU" sz="1600" b="1" dirty="0" err="1">
                          <a:effectLst/>
                        </a:rPr>
                        <a:t>boomerek</a:t>
                      </a:r>
                      <a:r>
                        <a:rPr lang="hu-HU" sz="1600" b="1" dirty="0">
                          <a:effectLst/>
                        </a:rPr>
                        <a:t> </a:t>
                      </a:r>
                      <a:r>
                        <a:rPr lang="hu-HU" sz="1600" b="0" dirty="0">
                          <a:effectLst/>
                        </a:rPr>
                        <a:t>1946–1964</a:t>
                      </a:r>
                      <a:endParaRPr lang="hu-HU" sz="16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100" b="1">
                          <a:effectLst/>
                        </a:rPr>
                        <a:t>fél szóból is</a:t>
                      </a:r>
                      <a:endParaRPr lang="hu-HU" sz="11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89441211"/>
                  </a:ext>
                </a:extLst>
              </a:tr>
              <a:tr h="4948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1965–1979</a:t>
                      </a:r>
                      <a:endParaRPr lang="hu-HU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100" b="1">
                          <a:effectLst/>
                        </a:rPr>
                        <a:t>-</a:t>
                      </a:r>
                      <a:endParaRPr lang="hu-HU" sz="11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046220" indent="449580" algn="just"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</a:rPr>
                        <a:t>X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</a:rPr>
                        <a:t>X generáció</a:t>
                      </a:r>
                      <a:endParaRPr lang="hu-HU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100" b="1" dirty="0" smtClean="0">
                          <a:effectLst/>
                        </a:rPr>
                        <a:t>kimaradt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91111695"/>
                  </a:ext>
                </a:extLst>
              </a:tr>
              <a:tr h="8220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100" dirty="0" smtClean="0">
                          <a:effectLst/>
                        </a:rPr>
                        <a:t>1981,</a:t>
                      </a:r>
                      <a:r>
                        <a:rPr lang="hu-HU" sz="1100" baseline="0" dirty="0" smtClean="0">
                          <a:effectLst/>
                        </a:rPr>
                        <a:t>  </a:t>
                      </a:r>
                      <a:r>
                        <a:rPr lang="hu-HU" sz="1100" dirty="0" smtClean="0">
                          <a:effectLst/>
                        </a:rPr>
                        <a:t>1984-ben </a:t>
                      </a:r>
                      <a:r>
                        <a:rPr lang="hu-HU" sz="1100" dirty="0">
                          <a:effectLst/>
                        </a:rPr>
                        <a:t>született gyermekek </a:t>
                      </a:r>
                      <a:r>
                        <a:rPr lang="hu-HU" sz="1100" dirty="0" smtClean="0">
                          <a:effectLst/>
                        </a:rPr>
                        <a:t>fiú</a:t>
                      </a:r>
                      <a:r>
                        <a:rPr lang="hu-HU" sz="1100" dirty="0" smtClean="0">
                          <a:effectLst/>
                        </a:rPr>
                        <a:t>, lány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100" b="1">
                          <a:effectLst/>
                        </a:rPr>
                        <a:t>26-30 év</a:t>
                      </a:r>
                      <a:endParaRPr lang="hu-HU" sz="11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</a:rPr>
                        <a:t>Y generáció </a:t>
                      </a:r>
                      <a:r>
                        <a:rPr lang="hu-HU" sz="1600" b="0" dirty="0">
                          <a:effectLst/>
                        </a:rPr>
                        <a:t>(1980–1994)</a:t>
                      </a:r>
                      <a:endParaRPr lang="hu-HU" sz="16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b="1" dirty="0" smtClean="0">
                          <a:effectLst/>
                        </a:rPr>
                        <a:t>Mások</a:t>
                      </a:r>
                      <a:r>
                        <a:rPr lang="hu-HU" sz="1100" b="1" dirty="0">
                          <a:effectLst/>
                        </a:rPr>
                        <a:t>, máshogy gondolkodnak</a:t>
                      </a:r>
                      <a:r>
                        <a:rPr lang="hu-HU" sz="1100" b="1" dirty="0" smtClean="0">
                          <a:effectLst/>
                        </a:rPr>
                        <a:t>. Lételemük az élmény </a:t>
                      </a:r>
                      <a:r>
                        <a:rPr lang="hu-HU" sz="1100" b="1" dirty="0" smtClean="0">
                          <a:effectLst/>
                        </a:rPr>
                        <a:t>szörfözés</a:t>
                      </a:r>
                      <a:r>
                        <a:rPr lang="hu-HU" sz="1100" b="1" dirty="0" smtClean="0">
                          <a:effectLst/>
                        </a:rPr>
                        <a:t>. A </a:t>
                      </a:r>
                      <a:r>
                        <a:rPr lang="hu-HU" sz="1100" b="1" dirty="0" err="1" smtClean="0">
                          <a:effectLst/>
                        </a:rPr>
                        <a:t>most-ban</a:t>
                      </a:r>
                      <a:r>
                        <a:rPr lang="hu-HU" sz="1100" b="1" dirty="0" smtClean="0">
                          <a:effectLst/>
                        </a:rPr>
                        <a:t> élnek, Szülőként fegyelmezetten lekövetik a XX-ik századot</a:t>
                      </a:r>
                      <a:endParaRPr lang="hu-HU" sz="1100" b="1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100" b="1" dirty="0" smtClean="0">
                          <a:effectLst/>
                        </a:rPr>
                        <a:t> 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13884424"/>
                  </a:ext>
                </a:extLst>
              </a:tr>
              <a:tr h="7001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2004, </a:t>
                      </a:r>
                      <a:r>
                        <a:rPr lang="hu-HU" sz="1100" dirty="0" smtClean="0">
                          <a:effectLst/>
                        </a:rPr>
                        <a:t>2009-ben született unoka, fiú, lány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100" b="1">
                          <a:effectLst/>
                        </a:rPr>
                        <a:t>10-13 év</a:t>
                      </a:r>
                      <a:endParaRPr lang="hu-HU" sz="11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</a:rPr>
                        <a:t>Z </a:t>
                      </a:r>
                      <a:r>
                        <a:rPr lang="hu-HU" sz="1600" b="1" dirty="0" smtClean="0">
                          <a:effectLst/>
                        </a:rPr>
                        <a:t>generáció </a:t>
                      </a:r>
                      <a:r>
                        <a:rPr lang="hu-HU" sz="1600" b="0" dirty="0" smtClean="0">
                          <a:effectLst/>
                        </a:rPr>
                        <a:t>(1995–2010)</a:t>
                      </a:r>
                      <a:endParaRPr lang="hu-HU" sz="16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100" b="1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Enyhén digitálisak, tehetségesek, különbözők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57775616"/>
                  </a:ext>
                </a:extLst>
              </a:tr>
              <a:tr h="3889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2013-ban született </a:t>
                      </a:r>
                      <a:r>
                        <a:rPr lang="hu-HU" sz="1100" dirty="0" smtClean="0">
                          <a:effectLst/>
                        </a:rPr>
                        <a:t>unoka, lány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100" b="1" dirty="0">
                          <a:effectLst/>
                        </a:rPr>
                        <a:t>4 év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</a:rPr>
                        <a:t>Alfa </a:t>
                      </a:r>
                      <a:r>
                        <a:rPr lang="hu-HU" sz="1600" b="1" dirty="0" smtClean="0">
                          <a:effectLst/>
                        </a:rPr>
                        <a:t>generáció </a:t>
                      </a:r>
                      <a:r>
                        <a:rPr lang="hu-HU" sz="1600" b="0" dirty="0" smtClean="0">
                          <a:effectLst/>
                        </a:rPr>
                        <a:t>(2010 -)</a:t>
                      </a:r>
                      <a:endParaRPr lang="hu-HU" sz="16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100" b="1" dirty="0">
                          <a:effectLst/>
                        </a:rPr>
                        <a:t>Tud, ért, szeret. A jövő még rejtély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46336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075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83708" y="2052918"/>
            <a:ext cx="7566145" cy="4195481"/>
          </a:xfrm>
        </p:spPr>
        <p:txBody>
          <a:bodyPr/>
          <a:lstStyle/>
          <a:p>
            <a:r>
              <a:rPr lang="hu-HU" sz="2400" b="1" dirty="0"/>
              <a:t>Krízis csoportok (2</a:t>
            </a:r>
            <a:r>
              <a:rPr lang="hu-HU" sz="2400" b="1" dirty="0" smtClean="0"/>
              <a:t>)</a:t>
            </a:r>
          </a:p>
          <a:p>
            <a:r>
              <a:rPr lang="hu-HU" sz="2400" b="1" dirty="0" smtClean="0"/>
              <a:t>Kihívás </a:t>
            </a:r>
            <a:r>
              <a:rPr lang="hu-HU" sz="2400" b="1" dirty="0"/>
              <a:t>az utódlás több generációs </a:t>
            </a:r>
            <a:r>
              <a:rPr lang="hu-HU" sz="2400" b="1" dirty="0" smtClean="0"/>
              <a:t>vállalkozásokban</a:t>
            </a:r>
          </a:p>
          <a:p>
            <a:pPr algn="just"/>
            <a:r>
              <a:rPr lang="hu-HU" sz="2400" b="1" dirty="0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Generációs </a:t>
            </a:r>
            <a:r>
              <a:rPr lang="hu-HU" sz="2400" b="1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kooperácók jó </a:t>
            </a:r>
            <a:r>
              <a:rPr lang="hu-HU" sz="2400" b="1" dirty="0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gyakorlatai</a:t>
            </a:r>
          </a:p>
          <a:p>
            <a:pPr algn="just"/>
            <a:r>
              <a:rPr lang="hu-HU" sz="2400" b="1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Üzeneteim</a:t>
            </a:r>
          </a:p>
          <a:p>
            <a:endParaRPr lang="hu-HU" dirty="0"/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1800" b="1" dirty="0">
                <a:solidFill>
                  <a:srgbClr val="EBEBEB"/>
                </a:solidFill>
              </a:rPr>
              <a:t>TUDÁSÁTADÁS – GENERÁCIÓK ÖSSZEFOGÁSA A CSALÁDBAN ÉS A MUNKAHELYEN</a:t>
            </a:r>
            <a:br>
              <a:rPr lang="hu-HU" sz="1800" b="1" dirty="0">
                <a:solidFill>
                  <a:srgbClr val="EBEBEB"/>
                </a:solidFill>
              </a:rPr>
            </a:br>
            <a:r>
              <a:rPr lang="hu-HU" sz="1800" b="1" dirty="0">
                <a:solidFill>
                  <a:srgbClr val="EBEBEB"/>
                </a:solidFill>
              </a:rPr>
              <a:t>Nemzetközi konferencia</a:t>
            </a:r>
            <a:br>
              <a:rPr lang="hu-HU" sz="1800" b="1" dirty="0">
                <a:solidFill>
                  <a:srgbClr val="EBEBEB"/>
                </a:solidFill>
              </a:rPr>
            </a:br>
            <a:r>
              <a:rPr lang="hu-HU" sz="1800" b="1" dirty="0">
                <a:solidFill>
                  <a:srgbClr val="EBEBEB"/>
                </a:solidFill>
              </a:rPr>
              <a:t>Budapest, 2017. november 16.</a:t>
            </a:r>
            <a:br>
              <a:rPr lang="hu-HU" sz="1800" b="1" dirty="0">
                <a:solidFill>
                  <a:srgbClr val="EBEBEB"/>
                </a:solidFill>
              </a:rPr>
            </a:br>
            <a:r>
              <a:rPr lang="hu-HU" sz="1100" b="1" dirty="0">
                <a:solidFill>
                  <a:srgbClr val="EBEBEB"/>
                </a:solidFill>
              </a:rPr>
              <a:t>Kőváriné Vida Ildikó előadó (panel) </a:t>
            </a:r>
            <a:r>
              <a:rPr lang="hu-HU" sz="1600" b="1" dirty="0">
                <a:solidFill>
                  <a:srgbClr val="EBEBEB"/>
                </a:solidFill>
              </a:rPr>
              <a:t>- </a:t>
            </a:r>
            <a:r>
              <a:rPr lang="hu-HU" sz="1600" b="1" cap="all" dirty="0">
                <a:solidFill>
                  <a:srgbClr val="EBEBEB"/>
                </a:solidFill>
              </a:rPr>
              <a:t>Tudásátadás </a:t>
            </a:r>
            <a:r>
              <a:rPr lang="hu-HU" sz="1600" b="1" cap="all" dirty="0" smtClean="0">
                <a:solidFill>
                  <a:srgbClr val="EBEBEB"/>
                </a:solidFill>
              </a:rPr>
              <a:t>munkahelyen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391744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74</TotalTime>
  <Words>188</Words>
  <Application>Microsoft Office PowerPoint</Application>
  <PresentationFormat>Szélesvásznú</PresentationFormat>
  <Paragraphs>46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Times New Roman</vt:lpstr>
      <vt:lpstr>Wingdings 3</vt:lpstr>
      <vt:lpstr>Ion</vt:lpstr>
      <vt:lpstr>TUDÁSÁTADÁS – GENERÁCIÓK ÖSSZEFOGÁSA A CSALÁDBAN ÉS A MUNKAHELYEN Nemzetközi konferencia Budapest, 2017. november 16. Kőváriné Vida Ildikó előadó (panel) - Tudásátadás családban</vt:lpstr>
      <vt:lpstr>TUDÁSÁTADÁS – GENERÁCIÓK ÖSSZEFOGÁSA A CSALÁDBAN ÉS A MUNKAHELYEN Nemzetközi konferencia Budapest, 2017. november 16. Kőváriné Vida Ildikó előadó (panel) - Tudásátadás munkahelyen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GYMSMKIK Kommunikáció</dc:creator>
  <cp:lastModifiedBy>Andrea</cp:lastModifiedBy>
  <cp:revision>9</cp:revision>
  <dcterms:created xsi:type="dcterms:W3CDTF">2017-11-16T07:27:34Z</dcterms:created>
  <dcterms:modified xsi:type="dcterms:W3CDTF">2017-11-16T09:39:56Z</dcterms:modified>
</cp:coreProperties>
</file>