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20"/>
  </p:notesMasterIdLst>
  <p:sldIdLst>
    <p:sldId id="256" r:id="rId7"/>
    <p:sldId id="257" r:id="rId8"/>
    <p:sldId id="258" r:id="rId9"/>
    <p:sldId id="260" r:id="rId10"/>
    <p:sldId id="261" r:id="rId11"/>
    <p:sldId id="262" r:id="rId12"/>
    <p:sldId id="263" r:id="rId13"/>
    <p:sldId id="264" r:id="rId14"/>
    <p:sldId id="265" r:id="rId15"/>
    <p:sldId id="266" r:id="rId16"/>
    <p:sldId id="268" r:id="rId17"/>
    <p:sldId id="269" r:id="rId18"/>
    <p:sldId id="271" r:id="rId1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13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D919F-73CC-4194-BA06-5F2F9CA924CA}" type="datetimeFigureOut">
              <a:rPr lang="hu-HU" smtClean="0"/>
              <a:t>2020. 08. 04.</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60462-6EC7-49DD-8CE3-09FB059F2002}" type="slidenum">
              <a:rPr lang="hu-HU" smtClean="0"/>
              <a:t>‹#›</a:t>
            </a:fld>
            <a:endParaRPr lang="hu-HU"/>
          </a:p>
        </p:txBody>
      </p:sp>
    </p:spTree>
    <p:extLst>
      <p:ext uri="{BB962C8B-B14F-4D97-AF65-F5344CB8AC3E}">
        <p14:creationId xmlns:p14="http://schemas.microsoft.com/office/powerpoint/2010/main" val="5669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id="{1EECF5DA-447F-47A1-BB43-D1B7BB0807F5}"/>
              </a:ext>
            </a:extLst>
          </p:cNvPr>
          <p:cNvSpPr>
            <a:spLocks noGrp="1" noRot="1" noChangeAspect="1"/>
          </p:cNvSpPr>
          <p:nvPr>
            <p:ph type="sldImg"/>
          </p:nvPr>
        </p:nvSpPr>
        <p:spPr/>
      </p:sp>
      <p:sp>
        <p:nvSpPr>
          <p:cNvPr id="24579" name="Jegyzetek helye 2">
            <a:extLst>
              <a:ext uri="{FF2B5EF4-FFF2-40B4-BE49-F238E27FC236}">
                <a16:creationId xmlns:a16="http://schemas.microsoft.com/office/drawing/2014/main" id="{4404A67B-7A13-4EB9-A5A3-F3E3BCDDE9BB}"/>
              </a:ext>
            </a:extLst>
          </p:cNvPr>
          <p:cNvSpPr>
            <a:spLocks noGrp="1"/>
          </p:cNvSpPr>
          <p:nvPr>
            <p:ph type="body" idx="1"/>
          </p:nvPr>
        </p:nvSpPr>
        <p:spPr>
          <a:noFill/>
        </p:spPr>
        <p:txBody>
          <a:bodyPr/>
          <a:lstStyle/>
          <a:p>
            <a:endParaRPr lang="en-GB"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24580" name="Dia számának helye 3">
            <a:extLst>
              <a:ext uri="{FF2B5EF4-FFF2-40B4-BE49-F238E27FC236}">
                <a16:creationId xmlns:a16="http://schemas.microsoft.com/office/drawing/2014/main" id="{71D4CB55-4EE9-49A1-994D-034589B6799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771A52-2582-43EF-81CF-61C1475B062C}" type="slidenum">
              <a:rPr lang="hu-HU" altLang="hu-HU" smtClean="0">
                <a:solidFill>
                  <a:srgbClr val="000000"/>
                </a:solidFill>
              </a:rPr>
              <a:pPr/>
              <a:t>12</a:t>
            </a:fld>
            <a:endParaRPr lang="hu-HU" altLang="hu-HU">
              <a:solidFill>
                <a:srgbClr val="000000"/>
              </a:solidFill>
            </a:endParaRPr>
          </a:p>
        </p:txBody>
      </p:sp>
    </p:spTree>
    <p:extLst>
      <p:ext uri="{BB962C8B-B14F-4D97-AF65-F5344CB8AC3E}">
        <p14:creationId xmlns:p14="http://schemas.microsoft.com/office/powerpoint/2010/main" val="361870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a:extLst>
              <a:ext uri="{FF2B5EF4-FFF2-40B4-BE49-F238E27FC236}">
                <a16:creationId xmlns:a16="http://schemas.microsoft.com/office/drawing/2014/main" id="{7185825B-8973-4C73-A021-BB19A2094B84}"/>
              </a:ext>
            </a:extLst>
          </p:cNvPr>
          <p:cNvSpPr>
            <a:spLocks noGrp="1" noRot="1" noChangeAspect="1"/>
          </p:cNvSpPr>
          <p:nvPr>
            <p:ph type="sldImg"/>
          </p:nvPr>
        </p:nvSpPr>
        <p:spPr/>
      </p:sp>
      <p:sp>
        <p:nvSpPr>
          <p:cNvPr id="36867" name="Jegyzetek helye 2"/>
          <p:cNvSpPr>
            <a:spLocks noGrp="1" noChangeArrowheads="1"/>
          </p:cNvSpPr>
          <p:nvPr>
            <p:ph type="body" idx="1"/>
          </p:nvPr>
        </p:nvSpPr>
        <p:spPr>
          <a:noFill/>
        </p:spPr>
        <p:txBody>
          <a:bodyPr/>
          <a:lstStyle/>
          <a:p>
            <a:endParaRPr lang="hu-HU" altLang="hu-HU">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Dia számának helye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2B36D0-EF13-48A3-9F47-2FF1D4B53B17}" type="slidenum">
              <a:rPr lang="hu-HU" altLang="hu-HU" smtClean="0">
                <a:solidFill>
                  <a:srgbClr val="000000"/>
                </a:solidFill>
              </a:rPr>
              <a:pPr/>
              <a:t>13</a:t>
            </a:fld>
            <a:endParaRPr lang="hu-HU" altLang="hu-HU">
              <a:solidFill>
                <a:srgbClr val="000000"/>
              </a:solidFill>
            </a:endParaRPr>
          </a:p>
        </p:txBody>
      </p:sp>
    </p:spTree>
    <p:extLst>
      <p:ext uri="{BB962C8B-B14F-4D97-AF65-F5344CB8AC3E}">
        <p14:creationId xmlns:p14="http://schemas.microsoft.com/office/powerpoint/2010/main" val="415264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152479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241995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5906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951893DA-2B57-42DC-8F11-ED0C78F4B10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94307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679AA9-7CA6-4449-AAD3-E95F07F1DD92}"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19806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A8A6ABF-3F9D-4999-9BA2-A5A130D826AF}"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746692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F51DB1-175E-4BDA-981D-8CC0098A4C9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718609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2DA66D24-B16F-4868-9A94-D670D08F1F6C}"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940082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0242AAA5-E1D7-42E9-887A-82DE1ABB9C5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796869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B94A34DE-DBC2-4A65-9D44-F33BFC1AC91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4069712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80C82680-BB03-4B1F-9EA1-7948D8E3F8F9}"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16332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4191395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5BF4844A-84DF-4EAF-89F9-390984E68A95}"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761883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C69FAD07-9EA1-4D41-A7B3-DA19E68038D3}"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274903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D453897-B2EA-462D-A778-8CFC7210344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625129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951893DA-2B57-42DC-8F11-ED0C78F4B10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855152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679AA9-7CA6-4449-AAD3-E95F07F1DD92}"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5528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A8A6ABF-3F9D-4999-9BA2-A5A130D826AF}"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810245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F51DB1-175E-4BDA-981D-8CC0098A4C9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656857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2DA66D24-B16F-4868-9A94-D670D08F1F6C}"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692922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0242AAA5-E1D7-42E9-887A-82DE1ABB9C5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506906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B94A34DE-DBC2-4A65-9D44-F33BFC1AC91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44256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2373586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80C82680-BB03-4B1F-9EA1-7948D8E3F8F9}"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234633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5BF4844A-84DF-4EAF-89F9-390984E68A95}"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468882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C69FAD07-9EA1-4D41-A7B3-DA19E68038D3}"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716744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D453897-B2EA-462D-A778-8CFC7210344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012175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951893DA-2B57-42DC-8F11-ED0C78F4B10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532822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679AA9-7CA6-4449-AAD3-E95F07F1DD92}"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690685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A8A6ABF-3F9D-4999-9BA2-A5A130D826AF}"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245202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F51DB1-175E-4BDA-981D-8CC0098A4C9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892994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2DA66D24-B16F-4868-9A94-D670D08F1F6C}"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590218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0242AAA5-E1D7-42E9-887A-82DE1ABB9C5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8371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2462613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B94A34DE-DBC2-4A65-9D44-F33BFC1AC91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902446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80C82680-BB03-4B1F-9EA1-7948D8E3F8F9}"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931220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5BF4844A-84DF-4EAF-89F9-390984E68A95}"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23196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C69FAD07-9EA1-4D41-A7B3-DA19E68038D3}"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490195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D453897-B2EA-462D-A778-8CFC7210344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024164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951893DA-2B57-42DC-8F11-ED0C78F4B10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060197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679AA9-7CA6-4449-AAD3-E95F07F1DD92}"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874500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A8A6ABF-3F9D-4999-9BA2-A5A130D826AF}"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667519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F51DB1-175E-4BDA-981D-8CC0098A4C9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096373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2DA66D24-B16F-4868-9A94-D670D08F1F6C}"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54691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1616651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0242AAA5-E1D7-42E9-887A-82DE1ABB9C5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09249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B94A34DE-DBC2-4A65-9D44-F33BFC1AC91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482429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80C82680-BB03-4B1F-9EA1-7948D8E3F8F9}"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835350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5BF4844A-84DF-4EAF-89F9-390984E68A95}"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538871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C69FAD07-9EA1-4D41-A7B3-DA19E68038D3}"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734254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D453897-B2EA-462D-A778-8CFC7210344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117152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951893DA-2B57-42DC-8F11-ED0C78F4B10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745929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679AA9-7CA6-4449-AAD3-E95F07F1DD92}"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9901267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A8A6ABF-3F9D-4999-9BA2-A5A130D826AF}"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847648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CF51DB1-175E-4BDA-981D-8CC0098A4C9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426116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2821362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2DA66D24-B16F-4868-9A94-D670D08F1F6C}"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529986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0242AAA5-E1D7-42E9-887A-82DE1ABB9C51}"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114788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B94A34DE-DBC2-4A65-9D44-F33BFC1AC91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680810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80C82680-BB03-4B1F-9EA1-7948D8E3F8F9}"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716150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5BF4844A-84DF-4EAF-89F9-390984E68A95}"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41776889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C69FAD07-9EA1-4D41-A7B3-DA19E68038D3}"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165274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B41C69B-08D7-46E4-8FF9-658EA05985C3}"/>
              </a:ext>
            </a:extLst>
          </p:cNvPr>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a:extLst>
              <a:ext uri="{FF2B5EF4-FFF2-40B4-BE49-F238E27FC236}">
                <a16:creationId xmlns:a16="http://schemas.microsoft.com/office/drawing/2014/main" id="{A683F776-B219-431C-8101-EF6D19ABBF6D}"/>
              </a:ext>
            </a:extLst>
          </p:cNvPr>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a:extLst>
              <a:ext uri="{FF2B5EF4-FFF2-40B4-BE49-F238E27FC236}">
                <a16:creationId xmlns:a16="http://schemas.microsoft.com/office/drawing/2014/main" id="{014019F1-5EDA-45A6-874F-092F539867C0}"/>
              </a:ext>
            </a:extLst>
          </p:cNvPr>
          <p:cNvSpPr>
            <a:spLocks noGrp="1" noChangeArrowheads="1"/>
          </p:cNvSpPr>
          <p:nvPr>
            <p:ph type="sldNum" sz="quarter" idx="12"/>
          </p:nvPr>
        </p:nvSpPr>
        <p:spPr>
          <a:ln/>
        </p:spPr>
        <p:txBody>
          <a:bodyPr/>
          <a:lstStyle>
            <a:lvl1pPr>
              <a:defRPr/>
            </a:lvl1pPr>
          </a:lstStyle>
          <a:p>
            <a:pPr>
              <a:defRPr/>
            </a:pPr>
            <a:fld id="{FD453897-B2EA-462D-A778-8CFC7210344B}"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83453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169717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181108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B0002C-4AAC-4E4E-A24D-9D16FCC4BABC}" type="slidenum">
              <a:rPr lang="hu-HU" smtClean="0"/>
              <a:t>‹#›</a:t>
            </a:fld>
            <a:endParaRPr lang="hu-HU"/>
          </a:p>
        </p:txBody>
      </p:sp>
    </p:spTree>
    <p:extLst>
      <p:ext uri="{BB962C8B-B14F-4D97-AF65-F5344CB8AC3E}">
        <p14:creationId xmlns:p14="http://schemas.microsoft.com/office/powerpoint/2010/main" val="298910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0002C-4AAC-4E4E-A24D-9D16FCC4BABC}" type="slidenum">
              <a:rPr lang="hu-HU" smtClean="0"/>
              <a:t>‹#›</a:t>
            </a:fld>
            <a:endParaRPr lang="hu-HU"/>
          </a:p>
        </p:txBody>
      </p:sp>
    </p:spTree>
    <p:extLst>
      <p:ext uri="{BB962C8B-B14F-4D97-AF65-F5344CB8AC3E}">
        <p14:creationId xmlns:p14="http://schemas.microsoft.com/office/powerpoint/2010/main" val="2426966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74A0D3-06A0-44EC-AFAF-4378EC02A02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Rectangle 3">
            <a:extLst>
              <a:ext uri="{FF2B5EF4-FFF2-40B4-BE49-F238E27FC236}">
                <a16:creationId xmlns:a16="http://schemas.microsoft.com/office/drawing/2014/main" id="{E2107EF2-CA37-46E5-957E-CF5D365248D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a:extLst>
              <a:ext uri="{FF2B5EF4-FFF2-40B4-BE49-F238E27FC236}">
                <a16:creationId xmlns:a16="http://schemas.microsoft.com/office/drawing/2014/main" id="{3B41C69B-08D7-46E4-8FF9-658EA05985C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29" name="Rectangle 5">
            <a:extLst>
              <a:ext uri="{FF2B5EF4-FFF2-40B4-BE49-F238E27FC236}">
                <a16:creationId xmlns:a16="http://schemas.microsoft.com/office/drawing/2014/main" id="{A683F776-B219-431C-8101-EF6D19ABBF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30" name="Rectangle 6">
            <a:extLst>
              <a:ext uri="{FF2B5EF4-FFF2-40B4-BE49-F238E27FC236}">
                <a16:creationId xmlns:a16="http://schemas.microsoft.com/office/drawing/2014/main" id="{014019F1-5EDA-45A6-874F-092F539867C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4A1FB1F-8DBB-4D14-B1E0-862BF7F19625}" type="slidenum">
              <a:rPr lang="hu-HU" altLang="hu-HU">
                <a:solidFill>
                  <a:srgbClr val="000000"/>
                </a:solidFill>
                <a:ea typeface="ＭＳ Ｐゴシック" panose="020B0600070205080204" pitchFamily="34" charset="-128"/>
              </a:rPr>
              <a:pPr fontAlgn="base">
                <a:spcBef>
                  <a:spcPct val="0"/>
                </a:spcBef>
                <a:spcAft>
                  <a:spcPct val="0"/>
                </a:spcAft>
                <a:defRPr/>
              </a:pPr>
              <a:t>‹#›</a:t>
            </a:fld>
            <a:endParaRPr lang="hu-HU" altLang="hu-HU">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59472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74A0D3-06A0-44EC-AFAF-4378EC02A02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Rectangle 3">
            <a:extLst>
              <a:ext uri="{FF2B5EF4-FFF2-40B4-BE49-F238E27FC236}">
                <a16:creationId xmlns:a16="http://schemas.microsoft.com/office/drawing/2014/main" id="{E2107EF2-CA37-46E5-957E-CF5D365248D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a:extLst>
              <a:ext uri="{FF2B5EF4-FFF2-40B4-BE49-F238E27FC236}">
                <a16:creationId xmlns:a16="http://schemas.microsoft.com/office/drawing/2014/main" id="{3B41C69B-08D7-46E4-8FF9-658EA05985C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29" name="Rectangle 5">
            <a:extLst>
              <a:ext uri="{FF2B5EF4-FFF2-40B4-BE49-F238E27FC236}">
                <a16:creationId xmlns:a16="http://schemas.microsoft.com/office/drawing/2014/main" id="{A683F776-B219-431C-8101-EF6D19ABBF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30" name="Rectangle 6">
            <a:extLst>
              <a:ext uri="{FF2B5EF4-FFF2-40B4-BE49-F238E27FC236}">
                <a16:creationId xmlns:a16="http://schemas.microsoft.com/office/drawing/2014/main" id="{014019F1-5EDA-45A6-874F-092F539867C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4A1FB1F-8DBB-4D14-B1E0-862BF7F19625}" type="slidenum">
              <a:rPr lang="hu-HU" altLang="hu-HU">
                <a:solidFill>
                  <a:srgbClr val="000000"/>
                </a:solidFill>
                <a:ea typeface="ＭＳ Ｐゴシック" panose="020B0600070205080204" pitchFamily="34" charset="-128"/>
              </a:rPr>
              <a:pPr fontAlgn="base">
                <a:spcBef>
                  <a:spcPct val="0"/>
                </a:spcBef>
                <a:spcAft>
                  <a:spcPct val="0"/>
                </a:spcAft>
                <a:defRPr/>
              </a:pPr>
              <a:t>‹#›</a:t>
            </a:fld>
            <a:endParaRPr lang="hu-HU" altLang="hu-HU">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0392906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74A0D3-06A0-44EC-AFAF-4378EC02A02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Rectangle 3">
            <a:extLst>
              <a:ext uri="{FF2B5EF4-FFF2-40B4-BE49-F238E27FC236}">
                <a16:creationId xmlns:a16="http://schemas.microsoft.com/office/drawing/2014/main" id="{E2107EF2-CA37-46E5-957E-CF5D365248D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a:extLst>
              <a:ext uri="{FF2B5EF4-FFF2-40B4-BE49-F238E27FC236}">
                <a16:creationId xmlns:a16="http://schemas.microsoft.com/office/drawing/2014/main" id="{3B41C69B-08D7-46E4-8FF9-658EA05985C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29" name="Rectangle 5">
            <a:extLst>
              <a:ext uri="{FF2B5EF4-FFF2-40B4-BE49-F238E27FC236}">
                <a16:creationId xmlns:a16="http://schemas.microsoft.com/office/drawing/2014/main" id="{A683F776-B219-431C-8101-EF6D19ABBF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30" name="Rectangle 6">
            <a:extLst>
              <a:ext uri="{FF2B5EF4-FFF2-40B4-BE49-F238E27FC236}">
                <a16:creationId xmlns:a16="http://schemas.microsoft.com/office/drawing/2014/main" id="{014019F1-5EDA-45A6-874F-092F539867C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4A1FB1F-8DBB-4D14-B1E0-862BF7F19625}" type="slidenum">
              <a:rPr lang="hu-HU" altLang="hu-HU">
                <a:solidFill>
                  <a:srgbClr val="000000"/>
                </a:solidFill>
                <a:ea typeface="ＭＳ Ｐゴシック" panose="020B0600070205080204" pitchFamily="34" charset="-128"/>
              </a:rPr>
              <a:pPr fontAlgn="base">
                <a:spcBef>
                  <a:spcPct val="0"/>
                </a:spcBef>
                <a:spcAft>
                  <a:spcPct val="0"/>
                </a:spcAft>
                <a:defRPr/>
              </a:pPr>
              <a:t>‹#›</a:t>
            </a:fld>
            <a:endParaRPr lang="hu-HU" altLang="hu-HU">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2220559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74A0D3-06A0-44EC-AFAF-4378EC02A02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Rectangle 3">
            <a:extLst>
              <a:ext uri="{FF2B5EF4-FFF2-40B4-BE49-F238E27FC236}">
                <a16:creationId xmlns:a16="http://schemas.microsoft.com/office/drawing/2014/main" id="{E2107EF2-CA37-46E5-957E-CF5D365248D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a:extLst>
              <a:ext uri="{FF2B5EF4-FFF2-40B4-BE49-F238E27FC236}">
                <a16:creationId xmlns:a16="http://schemas.microsoft.com/office/drawing/2014/main" id="{3B41C69B-08D7-46E4-8FF9-658EA05985C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29" name="Rectangle 5">
            <a:extLst>
              <a:ext uri="{FF2B5EF4-FFF2-40B4-BE49-F238E27FC236}">
                <a16:creationId xmlns:a16="http://schemas.microsoft.com/office/drawing/2014/main" id="{A683F776-B219-431C-8101-EF6D19ABBF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30" name="Rectangle 6">
            <a:extLst>
              <a:ext uri="{FF2B5EF4-FFF2-40B4-BE49-F238E27FC236}">
                <a16:creationId xmlns:a16="http://schemas.microsoft.com/office/drawing/2014/main" id="{014019F1-5EDA-45A6-874F-092F539867C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4A1FB1F-8DBB-4D14-B1E0-862BF7F19625}" type="slidenum">
              <a:rPr lang="hu-HU" altLang="hu-HU">
                <a:solidFill>
                  <a:srgbClr val="000000"/>
                </a:solidFill>
                <a:ea typeface="ＭＳ Ｐゴシック" panose="020B0600070205080204" pitchFamily="34" charset="-128"/>
              </a:rPr>
              <a:pPr fontAlgn="base">
                <a:spcBef>
                  <a:spcPct val="0"/>
                </a:spcBef>
                <a:spcAft>
                  <a:spcPct val="0"/>
                </a:spcAft>
                <a:defRPr/>
              </a:pPr>
              <a:t>‹#›</a:t>
            </a:fld>
            <a:endParaRPr lang="hu-HU" altLang="hu-HU">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9677878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74A0D3-06A0-44EC-AFAF-4378EC02A02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Rectangle 3">
            <a:extLst>
              <a:ext uri="{FF2B5EF4-FFF2-40B4-BE49-F238E27FC236}">
                <a16:creationId xmlns:a16="http://schemas.microsoft.com/office/drawing/2014/main" id="{E2107EF2-CA37-46E5-957E-CF5D365248D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28" name="Rectangle 4">
            <a:extLst>
              <a:ext uri="{FF2B5EF4-FFF2-40B4-BE49-F238E27FC236}">
                <a16:creationId xmlns:a16="http://schemas.microsoft.com/office/drawing/2014/main" id="{3B41C69B-08D7-46E4-8FF9-658EA05985C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29" name="Rectangle 5">
            <a:extLst>
              <a:ext uri="{FF2B5EF4-FFF2-40B4-BE49-F238E27FC236}">
                <a16:creationId xmlns:a16="http://schemas.microsoft.com/office/drawing/2014/main" id="{A683F776-B219-431C-8101-EF6D19ABBF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fontAlgn="base">
              <a:spcBef>
                <a:spcPct val="0"/>
              </a:spcBef>
              <a:spcAft>
                <a:spcPct val="0"/>
              </a:spcAft>
              <a:defRPr/>
            </a:pPr>
            <a:endParaRPr lang="hu-HU">
              <a:solidFill>
                <a:srgbClr val="000000"/>
              </a:solidFill>
            </a:endParaRPr>
          </a:p>
        </p:txBody>
      </p:sp>
      <p:sp>
        <p:nvSpPr>
          <p:cNvPr id="1030" name="Rectangle 6">
            <a:extLst>
              <a:ext uri="{FF2B5EF4-FFF2-40B4-BE49-F238E27FC236}">
                <a16:creationId xmlns:a16="http://schemas.microsoft.com/office/drawing/2014/main" id="{014019F1-5EDA-45A6-874F-092F539867C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4A1FB1F-8DBB-4D14-B1E0-862BF7F19625}" type="slidenum">
              <a:rPr lang="hu-HU" altLang="hu-HU">
                <a:solidFill>
                  <a:srgbClr val="000000"/>
                </a:solidFill>
                <a:ea typeface="ＭＳ Ｐゴシック" panose="020B0600070205080204" pitchFamily="34" charset="-128"/>
              </a:rPr>
              <a:pPr fontAlgn="base">
                <a:spcBef>
                  <a:spcPct val="0"/>
                </a:spcBef>
                <a:spcAft>
                  <a:spcPct val="0"/>
                </a:spcAft>
                <a:defRPr/>
              </a:pPr>
              <a:t>‹#›</a:t>
            </a:fld>
            <a:endParaRPr lang="hu-HU" altLang="hu-HU">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1038311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mccann.co.za/assets/files/documents/Truth-About-Age1.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6DB0002C-4AAC-4E4E-A24D-9D16FCC4BABC}" type="slidenum">
              <a:rPr lang="hu-HU" smtClean="0"/>
              <a:t>1</a:t>
            </a:fld>
            <a:endParaRPr lang="hu-HU"/>
          </a:p>
        </p:txBody>
      </p:sp>
    </p:spTree>
    <p:extLst>
      <p:ext uri="{BB962C8B-B14F-4D97-AF65-F5344CB8AC3E}">
        <p14:creationId xmlns:p14="http://schemas.microsoft.com/office/powerpoint/2010/main" val="2230019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6649" y="1159217"/>
            <a:ext cx="8368701" cy="813816"/>
          </a:xfrm>
        </p:spPr>
        <p:txBody>
          <a:bodyPr>
            <a:normAutofit/>
          </a:bodyPr>
          <a:lstStyle/>
          <a:p>
            <a:r>
              <a:rPr lang="en-GB" sz="2400" b="1"/>
              <a:t>Social media is the main tool to generate changes</a:t>
            </a:r>
          </a:p>
        </p:txBody>
      </p:sp>
      <p:sp>
        <p:nvSpPr>
          <p:cNvPr id="3" name="Tartalom helye 2"/>
          <p:cNvSpPr>
            <a:spLocks noGrp="1"/>
          </p:cNvSpPr>
          <p:nvPr>
            <p:ph idx="1"/>
          </p:nvPr>
        </p:nvSpPr>
        <p:spPr>
          <a:xfrm>
            <a:off x="630936" y="2019608"/>
            <a:ext cx="8286750" cy="4769372"/>
          </a:xfrm>
        </p:spPr>
        <p:txBody>
          <a:bodyPr>
            <a:normAutofit lnSpcReduction="10000"/>
          </a:bodyPr>
          <a:lstStyle/>
          <a:p>
            <a:r>
              <a:rPr lang="en-GB" sz="1600">
                <a:solidFill>
                  <a:srgbClr val="000000"/>
                </a:solidFill>
                <a:latin typeface="ProximaNova"/>
              </a:rPr>
              <a:t>Social media can play an important role in educating, promoting and driving action to oppose negative perceptions on ageing. </a:t>
            </a:r>
          </a:p>
          <a:p>
            <a:r>
              <a:rPr lang="en-GB" sz="1600" dirty="0">
                <a:solidFill>
                  <a:srgbClr val="000000"/>
                </a:solidFill>
                <a:latin typeface="ProximaNova"/>
              </a:rPr>
              <a:t>What </a:t>
            </a:r>
            <a:r>
              <a:rPr lang="en-GB" sz="1600" b="1" dirty="0">
                <a:solidFill>
                  <a:srgbClr val="000000"/>
                </a:solidFill>
                <a:latin typeface="ProximaNova"/>
              </a:rPr>
              <a:t>social media platforms </a:t>
            </a:r>
            <a:r>
              <a:rPr lang="en-GB" sz="1600" dirty="0">
                <a:solidFill>
                  <a:srgbClr val="000000"/>
                </a:solidFill>
                <a:latin typeface="ProximaNova"/>
              </a:rPr>
              <a:t>do older adults use?</a:t>
            </a:r>
          </a:p>
          <a:p>
            <a:pPr lvl="1"/>
            <a:r>
              <a:rPr lang="en-GB" sz="1600" dirty="0">
                <a:solidFill>
                  <a:srgbClr val="000000"/>
                </a:solidFill>
                <a:latin typeface="ProximaNova"/>
              </a:rPr>
              <a:t>According to Pew Research’s most recent social media factsheet, 69% of adults between 50-64 and 40% of those above 65 use social media.</a:t>
            </a:r>
          </a:p>
          <a:p>
            <a:pPr lvl="1"/>
            <a:r>
              <a:rPr lang="en-GB" sz="1600" dirty="0">
                <a:solidFill>
                  <a:srgbClr val="000000"/>
                </a:solidFill>
                <a:latin typeface="ProximaNova"/>
              </a:rPr>
              <a:t>41% of Facebook users are 65+. As of the third quarter of 2019, Statista reported that 58 % of adults above the age of 56 use YouTube. *</a:t>
            </a:r>
          </a:p>
          <a:p>
            <a:r>
              <a:rPr lang="en-GB" sz="1600" dirty="0">
                <a:solidFill>
                  <a:srgbClr val="000000"/>
                </a:solidFill>
                <a:latin typeface="ProximaNova"/>
              </a:rPr>
              <a:t>Influencer marketing is all about lifestyle. We can see many influencer campaigns for the millennia generations or even younger, but not for the older people.  Social media users tend to follow personalities they can relate to, so if the target market is over 50, they are probably following people of a similar age.</a:t>
            </a:r>
          </a:p>
          <a:p>
            <a:r>
              <a:rPr lang="en-GB" sz="1600" dirty="0">
                <a:solidFill>
                  <a:srgbClr val="000000"/>
                </a:solidFill>
                <a:latin typeface="ProximaNova"/>
              </a:rPr>
              <a:t>If a brand becomes known for only showing its products being used by younger generations, older customers will simply lose interest. A product should be shown to be used by the people being targeted, not simply the hottest face currently on the market.</a:t>
            </a:r>
          </a:p>
          <a:p>
            <a:endParaRPr lang="en-GB" sz="1600" dirty="0">
              <a:solidFill>
                <a:srgbClr val="000000"/>
              </a:solidFill>
              <a:latin typeface="ProximaNova"/>
            </a:endParaRPr>
          </a:p>
          <a:p>
            <a:pPr marL="0" indent="0">
              <a:buNone/>
            </a:pPr>
            <a:r>
              <a:rPr lang="en-US" sz="1600" b="1"/>
              <a:t>Although </a:t>
            </a:r>
            <a:r>
              <a:rPr lang="en-US" sz="1600" b="1" dirty="0"/>
              <a:t>younger generations use different platforms mainly, but seeing </a:t>
            </a:r>
            <a:r>
              <a:rPr lang="hu-HU" sz="1600" b="1"/>
              <a:t>older people</a:t>
            </a:r>
            <a:r>
              <a:rPr lang="en-US" sz="1600" b="1"/>
              <a:t> active on FB, Twitter or Instagram, the first steps are already done. </a:t>
            </a:r>
            <a:r>
              <a:rPr lang="en-US" sz="1600" b="1" dirty="0"/>
              <a:t>The younger generations must see that people can live fulfilling and active lives </a:t>
            </a:r>
            <a:r>
              <a:rPr lang="hu-HU" sz="1600" b="1"/>
              <a:t>as</a:t>
            </a:r>
            <a:r>
              <a:rPr lang="en-US" sz="1600" b="1"/>
              <a:t> </a:t>
            </a:r>
            <a:r>
              <a:rPr lang="en-US" sz="1600" b="1" dirty="0"/>
              <a:t>they age.</a:t>
            </a:r>
            <a:endParaRPr lang="hu-HU" sz="1200" dirty="0"/>
          </a:p>
        </p:txBody>
      </p:sp>
      <p:sp>
        <p:nvSpPr>
          <p:cNvPr id="4" name="Szövegdoboz 3"/>
          <p:cNvSpPr txBox="1"/>
          <p:nvPr/>
        </p:nvSpPr>
        <p:spPr>
          <a:xfrm>
            <a:off x="7039155" y="6504317"/>
            <a:ext cx="809837" cy="492443"/>
          </a:xfrm>
          <a:prstGeom prst="rect">
            <a:avLst/>
          </a:prstGeom>
          <a:noFill/>
        </p:spPr>
        <p:txBody>
          <a:bodyPr wrap="none" rtlCol="0">
            <a:spAutoFit/>
          </a:bodyPr>
          <a:lstStyle/>
          <a:p>
            <a:r>
              <a:rPr lang="en-GB" sz="800"/>
              <a:t>*USA and </a:t>
            </a:r>
            <a:r>
              <a:rPr lang="hu-HU" sz="800"/>
              <a:t>EU</a:t>
            </a:r>
          </a:p>
          <a:p>
            <a:endParaRPr lang="hu-HU" dirty="0"/>
          </a:p>
        </p:txBody>
      </p:sp>
      <p:sp>
        <p:nvSpPr>
          <p:cNvPr id="5" name="Dia számának helye 4"/>
          <p:cNvSpPr>
            <a:spLocks noGrp="1"/>
          </p:cNvSpPr>
          <p:nvPr>
            <p:ph type="sldNum" sz="quarter" idx="12"/>
          </p:nvPr>
        </p:nvSpPr>
        <p:spPr/>
        <p:txBody>
          <a:bodyPr/>
          <a:lstStyle/>
          <a:p>
            <a:pPr>
              <a:defRPr/>
            </a:pPr>
            <a:fld id="{FC679AA9-7CA6-4449-AAD3-E95F07F1DD92}" type="slidenum">
              <a:rPr lang="hu-HU" altLang="hu-HU" smtClean="0">
                <a:solidFill>
                  <a:srgbClr val="000000"/>
                </a:solidFill>
              </a:rPr>
              <a:pPr>
                <a:defRPr/>
              </a:pPr>
              <a:t>10</a:t>
            </a:fld>
            <a:endParaRPr lang="hu-HU" altLang="hu-HU">
              <a:solidFill>
                <a:srgbClr val="000000"/>
              </a:solidFill>
            </a:endParaRPr>
          </a:p>
        </p:txBody>
      </p:sp>
    </p:spTree>
    <p:extLst>
      <p:ext uri="{BB962C8B-B14F-4D97-AF65-F5344CB8AC3E}">
        <p14:creationId xmlns:p14="http://schemas.microsoft.com/office/powerpoint/2010/main" val="237593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1407542"/>
            <a:ext cx="7886700" cy="1325563"/>
          </a:xfrm>
        </p:spPr>
        <p:txBody>
          <a:bodyPr>
            <a:normAutofit/>
          </a:bodyPr>
          <a:lstStyle/>
          <a:p>
            <a:pPr algn="l"/>
            <a:r>
              <a:rPr lang="en-GB" sz="2400" b="1" dirty="0"/>
              <a:t>What can we all do about ag</a:t>
            </a:r>
            <a:r>
              <a:rPr lang="hu-HU" sz="2400" b="1"/>
              <a:t>e</a:t>
            </a:r>
            <a:r>
              <a:rPr lang="en-GB" sz="2400" b="1"/>
              <a:t>ism </a:t>
            </a:r>
            <a:r>
              <a:rPr lang="en-GB" sz="2400" b="1" dirty="0"/>
              <a:t>in media? </a:t>
            </a:r>
          </a:p>
        </p:txBody>
      </p:sp>
      <p:sp>
        <p:nvSpPr>
          <p:cNvPr id="3" name="Szövegdoboz 2"/>
          <p:cNvSpPr txBox="1"/>
          <p:nvPr/>
        </p:nvSpPr>
        <p:spPr>
          <a:xfrm>
            <a:off x="628650" y="2467929"/>
            <a:ext cx="7988922" cy="2600712"/>
          </a:xfrm>
          <a:prstGeom prst="rect">
            <a:avLst/>
          </a:prstGeom>
          <a:noFill/>
        </p:spPr>
        <p:txBody>
          <a:bodyPr wrap="square" rtlCol="0">
            <a:spAutoFit/>
          </a:bodyPr>
          <a:lstStyle/>
          <a:p>
            <a:pPr eaLnBrk="0" fontAlgn="base" hangingPunct="0">
              <a:spcBef>
                <a:spcPct val="0"/>
              </a:spcBef>
              <a:spcAft>
                <a:spcPct val="0"/>
              </a:spcAft>
            </a:pPr>
            <a:r>
              <a:rPr lang="en-GB" sz="1600" dirty="0">
                <a:solidFill>
                  <a:srgbClr val="000000"/>
                </a:solidFill>
                <a:ea typeface="ＭＳ Ｐゴシック" panose="020B0600070205080204" pitchFamily="34" charset="-128"/>
              </a:rPr>
              <a:t>I am 69 today. And enjoy driving a car. In 15 years time my eyes might disappoint me but will still want to enjoy driving a car. Any solution? Yes! </a:t>
            </a:r>
          </a:p>
          <a:p>
            <a:pPr eaLnBrk="0" fontAlgn="base" hangingPunct="0">
              <a:spcBef>
                <a:spcPct val="0"/>
              </a:spcBef>
              <a:spcAft>
                <a:spcPct val="0"/>
              </a:spcAft>
            </a:pPr>
            <a:r>
              <a:rPr lang="en-GB" sz="1600" dirty="0">
                <a:solidFill>
                  <a:srgbClr val="000000"/>
                </a:solidFill>
                <a:ea typeface="ＭＳ Ｐゴシック" panose="020B0600070205080204" pitchFamily="34" charset="-128"/>
              </a:rPr>
              <a:t>My hope is that technology will help me and self driving cars will be the norm. So why not embrace technology? </a:t>
            </a:r>
          </a:p>
          <a:p>
            <a:pPr eaLnBrk="0" fontAlgn="base" hangingPunct="0">
              <a:spcBef>
                <a:spcPct val="0"/>
              </a:spcBef>
              <a:spcAft>
                <a:spcPct val="0"/>
              </a:spcAft>
            </a:pPr>
            <a:r>
              <a:rPr lang="en-GB" sz="1600" dirty="0">
                <a:solidFill>
                  <a:srgbClr val="000000"/>
                </a:solidFill>
                <a:ea typeface="ＭＳ Ｐゴシック" panose="020B0600070205080204" pitchFamily="34" charset="-128"/>
              </a:rPr>
              <a:t>Speak up about your age. There is nothing to be shamed of. Your age is your experience in life. </a:t>
            </a:r>
          </a:p>
          <a:p>
            <a:pPr eaLnBrk="0" fontAlgn="base" hangingPunct="0">
              <a:spcBef>
                <a:spcPct val="0"/>
              </a:spcBef>
              <a:spcAft>
                <a:spcPct val="0"/>
              </a:spcAft>
            </a:pPr>
            <a:r>
              <a:rPr lang="en-GB" sz="1600" dirty="0">
                <a:solidFill>
                  <a:srgbClr val="000000"/>
                </a:solidFill>
                <a:ea typeface="ＭＳ Ｐゴシック" panose="020B0600070205080204" pitchFamily="34" charset="-128"/>
              </a:rPr>
              <a:t>Be active on social media. Your voice will be heard. </a:t>
            </a:r>
          </a:p>
          <a:p>
            <a:pPr eaLnBrk="0" fontAlgn="base" hangingPunct="0">
              <a:spcBef>
                <a:spcPct val="0"/>
              </a:spcBef>
              <a:spcAft>
                <a:spcPct val="0"/>
              </a:spcAft>
            </a:pPr>
            <a:endParaRPr lang="hu-HU" dirty="0">
              <a:solidFill>
                <a:srgbClr val="000000"/>
              </a:solidFill>
              <a:ea typeface="ＭＳ Ｐゴシック" panose="020B0600070205080204" pitchFamily="34" charset="-128"/>
            </a:endParaRPr>
          </a:p>
          <a:p>
            <a:pPr eaLnBrk="0" fontAlgn="base" hangingPunct="0">
              <a:spcBef>
                <a:spcPct val="0"/>
              </a:spcBef>
              <a:spcAft>
                <a:spcPct val="0"/>
              </a:spcAft>
            </a:pPr>
            <a:endParaRPr lang="hu-HU" sz="1350" dirty="0">
              <a:solidFill>
                <a:srgbClr val="000000"/>
              </a:solidFill>
              <a:ea typeface="ＭＳ Ｐゴシック" panose="020B0600070205080204" pitchFamily="34" charset="-128"/>
            </a:endParaRPr>
          </a:p>
          <a:p>
            <a:pPr eaLnBrk="0" fontAlgn="base" hangingPunct="0">
              <a:spcBef>
                <a:spcPct val="0"/>
              </a:spcBef>
              <a:spcAft>
                <a:spcPct val="0"/>
              </a:spcAft>
            </a:pPr>
            <a:r>
              <a:rPr lang="hu-HU" sz="1350" dirty="0">
                <a:solidFill>
                  <a:srgbClr val="000000"/>
                </a:solidFill>
                <a:ea typeface="ＭＳ Ｐゴシック" panose="020B0600070205080204" pitchFamily="34" charset="-128"/>
              </a:rPr>
              <a:t> </a:t>
            </a:r>
          </a:p>
        </p:txBody>
      </p:sp>
      <p:pic>
        <p:nvPicPr>
          <p:cNvPr id="4" name="Kép 3"/>
          <p:cNvPicPr>
            <a:picLocks noChangeAspect="1"/>
          </p:cNvPicPr>
          <p:nvPr/>
        </p:nvPicPr>
        <p:blipFill>
          <a:blip r:embed="rId2"/>
          <a:stretch>
            <a:fillRect/>
          </a:stretch>
        </p:blipFill>
        <p:spPr>
          <a:xfrm>
            <a:off x="5743149" y="4231879"/>
            <a:ext cx="3476853" cy="2613804"/>
          </a:xfrm>
          <a:prstGeom prst="rect">
            <a:avLst/>
          </a:prstGeom>
        </p:spPr>
      </p:pic>
      <p:sp>
        <p:nvSpPr>
          <p:cNvPr id="6" name="Szövegdoboz 5"/>
          <p:cNvSpPr txBox="1"/>
          <p:nvPr/>
        </p:nvSpPr>
        <p:spPr>
          <a:xfrm>
            <a:off x="759470" y="4855464"/>
            <a:ext cx="5230367" cy="1569660"/>
          </a:xfrm>
          <a:prstGeom prst="rect">
            <a:avLst/>
          </a:prstGeom>
          <a:noFill/>
        </p:spPr>
        <p:txBody>
          <a:bodyPr wrap="square" rtlCol="0">
            <a:spAutoFit/>
          </a:bodyPr>
          <a:lstStyle/>
          <a:p>
            <a:pPr eaLnBrk="0" fontAlgn="base" hangingPunct="0">
              <a:spcBef>
                <a:spcPct val="0"/>
              </a:spcBef>
              <a:spcAft>
                <a:spcPct val="0"/>
              </a:spcAft>
            </a:pPr>
            <a:r>
              <a:rPr lang="en-GB" sz="2400" b="1" dirty="0">
                <a:solidFill>
                  <a:srgbClr val="000000"/>
                </a:solidFill>
                <a:ea typeface="ＭＳ Ｐゴシック" panose="020B0600070205080204" pitchFamily="34" charset="-128"/>
              </a:rPr>
              <a:t>Tell people. </a:t>
            </a:r>
          </a:p>
          <a:p>
            <a:pPr eaLnBrk="0" fontAlgn="base" hangingPunct="0">
              <a:spcBef>
                <a:spcPct val="0"/>
              </a:spcBef>
              <a:spcAft>
                <a:spcPct val="0"/>
              </a:spcAft>
            </a:pPr>
            <a:r>
              <a:rPr lang="en-GB" sz="2400" b="1" dirty="0">
                <a:solidFill>
                  <a:srgbClr val="000000"/>
                </a:solidFill>
                <a:ea typeface="ＭＳ Ｐゴシック" panose="020B0600070205080204" pitchFamily="34" charset="-128"/>
              </a:rPr>
              <a:t>Ageism is prejudice against their feared future selves.</a:t>
            </a:r>
          </a:p>
          <a:p>
            <a:pPr eaLnBrk="0" fontAlgn="base" hangingPunct="0">
              <a:spcBef>
                <a:spcPct val="0"/>
              </a:spcBef>
              <a:spcAft>
                <a:spcPct val="0"/>
              </a:spcAft>
            </a:pPr>
            <a:endParaRPr lang="hu-HU" sz="2400" dirty="0">
              <a:solidFill>
                <a:srgbClr val="000000"/>
              </a:solidFill>
              <a:ea typeface="ＭＳ Ｐゴシック" panose="020B0600070205080204" pitchFamily="34" charset="-128"/>
            </a:endParaRPr>
          </a:p>
        </p:txBody>
      </p:sp>
      <p:sp>
        <p:nvSpPr>
          <p:cNvPr id="5" name="Dia számának helye 4"/>
          <p:cNvSpPr>
            <a:spLocks noGrp="1"/>
          </p:cNvSpPr>
          <p:nvPr>
            <p:ph type="sldNum" sz="quarter" idx="12"/>
          </p:nvPr>
        </p:nvSpPr>
        <p:spPr/>
        <p:txBody>
          <a:bodyPr/>
          <a:lstStyle/>
          <a:p>
            <a:pPr>
              <a:defRPr/>
            </a:pPr>
            <a:fld id="{0242AAA5-E1D7-42E9-887A-82DE1ABB9C51}" type="slidenum">
              <a:rPr lang="hu-HU" altLang="hu-HU" smtClean="0">
                <a:solidFill>
                  <a:srgbClr val="000000"/>
                </a:solidFill>
              </a:rPr>
              <a:pPr>
                <a:defRPr/>
              </a:pPr>
              <a:t>11</a:t>
            </a:fld>
            <a:endParaRPr lang="hu-HU" altLang="hu-HU">
              <a:solidFill>
                <a:srgbClr val="000000"/>
              </a:solidFill>
            </a:endParaRPr>
          </a:p>
        </p:txBody>
      </p:sp>
    </p:spTree>
    <p:extLst>
      <p:ext uri="{BB962C8B-B14F-4D97-AF65-F5344CB8AC3E}">
        <p14:creationId xmlns:p14="http://schemas.microsoft.com/office/powerpoint/2010/main" val="312572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zövegdoboz 5">
            <a:extLst>
              <a:ext uri="{FF2B5EF4-FFF2-40B4-BE49-F238E27FC236}">
                <a16:creationId xmlns:a16="http://schemas.microsoft.com/office/drawing/2014/main" id="{6F71D564-B9FB-4B2D-91A4-77BD183FD329}"/>
              </a:ext>
            </a:extLst>
          </p:cNvPr>
          <p:cNvSpPr txBox="1">
            <a:spLocks noChangeArrowheads="1"/>
          </p:cNvSpPr>
          <p:nvPr/>
        </p:nvSpPr>
        <p:spPr bwMode="auto">
          <a:xfrm>
            <a:off x="457200" y="1828800"/>
            <a:ext cx="8305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hu-HU" sz="2200" b="1" dirty="0">
                <a:solidFill>
                  <a:srgbClr val="000000"/>
                </a:solidFill>
              </a:rPr>
              <a:t>Special Thanks</a:t>
            </a:r>
            <a:endParaRPr lang="hu-HU" altLang="hu-HU" sz="2200" b="1" dirty="0">
              <a:solidFill>
                <a:srgbClr val="000000"/>
              </a:solidFill>
            </a:endParaRPr>
          </a:p>
          <a:p>
            <a:pPr algn="ctr" eaLnBrk="0" fontAlgn="base" hangingPunct="0">
              <a:spcBef>
                <a:spcPct val="0"/>
              </a:spcBef>
              <a:spcAft>
                <a:spcPct val="0"/>
              </a:spcAft>
            </a:pPr>
            <a:endParaRPr lang="hu-HU" altLang="hu-HU" sz="2200" dirty="0">
              <a:solidFill>
                <a:srgbClr val="000000"/>
              </a:solidFill>
            </a:endParaRPr>
          </a:p>
          <a:p>
            <a:pPr algn="ctr" eaLnBrk="0" fontAlgn="base" hangingPunct="0">
              <a:spcBef>
                <a:spcPct val="0"/>
              </a:spcBef>
              <a:spcAft>
                <a:spcPct val="0"/>
              </a:spcAft>
            </a:pPr>
            <a:r>
              <a:rPr lang="en-US" altLang="hu-HU" sz="2200" b="1" dirty="0">
                <a:solidFill>
                  <a:srgbClr val="000000"/>
                </a:solidFill>
              </a:rPr>
              <a:t>to INPEA (International Network</a:t>
            </a:r>
            <a:br>
              <a:rPr lang="en-US" altLang="hu-HU" sz="2200" b="1" dirty="0">
                <a:solidFill>
                  <a:srgbClr val="000000"/>
                </a:solidFill>
              </a:rPr>
            </a:br>
            <a:r>
              <a:rPr lang="en-US" altLang="hu-HU" sz="2200" b="1" dirty="0">
                <a:solidFill>
                  <a:srgbClr val="000000"/>
                </a:solidFill>
              </a:rPr>
              <a:t>for the Prevention of Elder Abuse)</a:t>
            </a:r>
            <a:endParaRPr lang="hu-HU" altLang="hu-HU" sz="2200" dirty="0">
              <a:solidFill>
                <a:srgbClr val="000000"/>
              </a:solidFill>
            </a:endParaRPr>
          </a:p>
          <a:p>
            <a:pPr algn="ctr" eaLnBrk="0" fontAlgn="base" hangingPunct="0">
              <a:spcBef>
                <a:spcPct val="0"/>
              </a:spcBef>
              <a:spcAft>
                <a:spcPct val="0"/>
              </a:spcAft>
            </a:pPr>
            <a:r>
              <a:rPr lang="en-US" altLang="hu-HU" sz="2200" b="1" dirty="0">
                <a:solidFill>
                  <a:srgbClr val="000000"/>
                </a:solidFill>
              </a:rPr>
              <a:t>for their long year professional cooperation</a:t>
            </a:r>
            <a:endParaRPr lang="hu-HU" altLang="hu-HU" sz="2200" dirty="0">
              <a:solidFill>
                <a:srgbClr val="000000"/>
              </a:solidFill>
            </a:endParaRPr>
          </a:p>
          <a:p>
            <a:pPr algn="ctr" eaLnBrk="0" fontAlgn="base" hangingPunct="0">
              <a:spcBef>
                <a:spcPct val="0"/>
              </a:spcBef>
              <a:spcAft>
                <a:spcPct val="0"/>
              </a:spcAft>
            </a:pPr>
            <a:r>
              <a:rPr lang="en-US" altLang="hu-HU" sz="2200" b="1" dirty="0">
                <a:solidFill>
                  <a:srgbClr val="000000"/>
                </a:solidFill>
              </a:rPr>
              <a:t> </a:t>
            </a:r>
            <a:endParaRPr lang="hu-HU" altLang="hu-HU" sz="2200" dirty="0">
              <a:solidFill>
                <a:srgbClr val="000000"/>
              </a:solidFill>
            </a:endParaRPr>
          </a:p>
          <a:p>
            <a:pPr algn="ctr" eaLnBrk="0" fontAlgn="base" hangingPunct="0">
              <a:spcBef>
                <a:spcPct val="0"/>
              </a:spcBef>
              <a:spcAft>
                <a:spcPct val="0"/>
              </a:spcAft>
            </a:pPr>
            <a:r>
              <a:rPr lang="en-US" altLang="hu-HU" sz="2200" b="1" dirty="0">
                <a:solidFill>
                  <a:srgbClr val="000000"/>
                </a:solidFill>
              </a:rPr>
              <a:t>We would like to thank herewith to the</a:t>
            </a:r>
            <a:endParaRPr lang="hu-HU" altLang="hu-HU" sz="2200" dirty="0">
              <a:solidFill>
                <a:srgbClr val="000000"/>
              </a:solidFill>
            </a:endParaRPr>
          </a:p>
          <a:p>
            <a:pPr algn="ctr" eaLnBrk="0" fontAlgn="base" hangingPunct="0">
              <a:spcBef>
                <a:spcPct val="0"/>
              </a:spcBef>
              <a:spcAft>
                <a:spcPct val="0"/>
              </a:spcAft>
            </a:pPr>
            <a:r>
              <a:rPr lang="en-US" altLang="hu-HU" sz="2200" b="1" dirty="0">
                <a:solidFill>
                  <a:srgbClr val="000000"/>
                </a:solidFill>
              </a:rPr>
              <a:t>Hungarian Ministry of Human Capacities</a:t>
            </a:r>
            <a:endParaRPr lang="hu-HU" altLang="hu-HU" sz="2200" dirty="0">
              <a:solidFill>
                <a:srgbClr val="000000"/>
              </a:solidFill>
            </a:endParaRPr>
          </a:p>
          <a:p>
            <a:pPr algn="ctr" eaLnBrk="0" fontAlgn="base" hangingPunct="0">
              <a:spcBef>
                <a:spcPct val="0"/>
              </a:spcBef>
              <a:spcAft>
                <a:spcPct val="0"/>
              </a:spcAft>
            </a:pPr>
            <a:r>
              <a:rPr lang="en-US" altLang="hu-HU" sz="2200" b="1" dirty="0">
                <a:solidFill>
                  <a:srgbClr val="000000"/>
                </a:solidFill>
              </a:rPr>
              <a:t>for sponsoring the participation of AWCDH </a:t>
            </a:r>
            <a:endParaRPr lang="hu-HU" altLang="hu-HU" sz="2200" dirty="0">
              <a:solidFill>
                <a:srgbClr val="000000"/>
              </a:solidFill>
            </a:endParaRPr>
          </a:p>
          <a:p>
            <a:pPr algn="ctr" eaLnBrk="0" fontAlgn="base" hangingPunct="0">
              <a:spcBef>
                <a:spcPct val="0"/>
              </a:spcBef>
              <a:spcAft>
                <a:spcPct val="0"/>
              </a:spcAft>
            </a:pPr>
            <a:r>
              <a:rPr lang="en-US" altLang="hu-HU" sz="2200" b="1" dirty="0">
                <a:solidFill>
                  <a:srgbClr val="000000"/>
                </a:solidFill>
              </a:rPr>
              <a:t>in the CSW6</a:t>
            </a:r>
            <a:r>
              <a:rPr lang="hu-HU" altLang="hu-HU" sz="2200" b="1" dirty="0">
                <a:solidFill>
                  <a:srgbClr val="000000"/>
                </a:solidFill>
              </a:rPr>
              <a:t>4</a:t>
            </a:r>
            <a:endParaRPr lang="hu-HU" altLang="hu-HU" sz="2200" dirty="0">
              <a:solidFill>
                <a:srgbClr val="000000"/>
              </a:solidFill>
            </a:endParaRPr>
          </a:p>
        </p:txBody>
      </p:sp>
      <p:sp>
        <p:nvSpPr>
          <p:cNvPr id="4" name="Dia számának helye 2"/>
          <p:cNvSpPr>
            <a:spLocks noGrp="1"/>
          </p:cNvSpPr>
          <p:nvPr>
            <p:ph type="sldNum" sz="quarter" idx="12"/>
          </p:nvPr>
        </p:nvSpPr>
        <p:spPr>
          <a:xfrm>
            <a:off x="4249737" y="6497637"/>
            <a:ext cx="72072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fld id="{391D772F-4D29-4ABD-AEF2-21FDFDE7E989}" type="slidenum">
              <a:rPr lang="hu-HU" altLang="hu-HU" sz="1400" smtClean="0">
                <a:solidFill>
                  <a:srgbClr val="000000"/>
                </a:solidFill>
              </a:rPr>
              <a:pPr algn="ctr">
                <a:spcBef>
                  <a:spcPct val="0"/>
                </a:spcBef>
                <a:buFontTx/>
                <a:buNone/>
              </a:pPr>
              <a:t>12</a:t>
            </a:fld>
            <a:endParaRPr lang="hu-HU" altLang="hu-HU" sz="1400" dirty="0">
              <a:solidFill>
                <a:srgbClr val="000000"/>
              </a:solidFill>
            </a:endParaRPr>
          </a:p>
        </p:txBody>
      </p:sp>
    </p:spTree>
    <p:extLst>
      <p:ext uri="{BB962C8B-B14F-4D97-AF65-F5344CB8AC3E}">
        <p14:creationId xmlns:p14="http://schemas.microsoft.com/office/powerpoint/2010/main" val="43152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D85872-D998-42B0-A27A-93DA3ED5FE2B}"/>
              </a:ext>
            </a:extLst>
          </p:cNvPr>
          <p:cNvSpPr txBox="1">
            <a:spLocks noChangeArrowheads="1"/>
          </p:cNvSpPr>
          <p:nvPr/>
        </p:nvSpPr>
        <p:spPr bwMode="auto">
          <a:xfrm>
            <a:off x="539750" y="1600200"/>
            <a:ext cx="8064500"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20000"/>
              </a:spcBef>
              <a:spcAft>
                <a:spcPct val="0"/>
              </a:spcAft>
              <a:defRPr/>
            </a:pPr>
            <a:endParaRPr lang="hu-HU" sz="2400" b="1" dirty="0">
              <a:solidFill>
                <a:srgbClr val="000000"/>
              </a:solidFill>
            </a:endParaRPr>
          </a:p>
          <a:p>
            <a:pPr algn="ctr" eaLnBrk="1" fontAlgn="base" hangingPunct="1">
              <a:spcBef>
                <a:spcPct val="20000"/>
              </a:spcBef>
              <a:spcAft>
                <a:spcPct val="0"/>
              </a:spcAft>
              <a:defRPr/>
            </a:pPr>
            <a:r>
              <a:rPr lang="hu-HU" sz="2400" b="1" dirty="0">
                <a:solidFill>
                  <a:srgbClr val="000000"/>
                </a:solidFill>
              </a:rPr>
              <a:t>GET IN TOUCH WITH</a:t>
            </a:r>
            <a:r>
              <a:rPr lang="en-US" sz="2400" b="1" dirty="0">
                <a:solidFill>
                  <a:srgbClr val="000000"/>
                </a:solidFill>
              </a:rPr>
              <a:t>:</a:t>
            </a:r>
            <a:endParaRPr lang="hu-HU" sz="2400" b="1" dirty="0">
              <a:solidFill>
                <a:srgbClr val="000000"/>
              </a:solidFill>
            </a:endParaRPr>
          </a:p>
          <a:p>
            <a:pPr algn="ctr" fontAlgn="base">
              <a:spcBef>
                <a:spcPct val="0"/>
              </a:spcBef>
              <a:spcAft>
                <a:spcPct val="0"/>
              </a:spcAft>
            </a:pPr>
            <a:endParaRPr lang="hu-HU" sz="1600" b="1" dirty="0">
              <a:solidFill>
                <a:srgbClr val="000000"/>
              </a:solidFill>
            </a:endParaRPr>
          </a:p>
          <a:p>
            <a:pPr algn="ctr" fontAlgn="base">
              <a:spcBef>
                <a:spcPct val="0"/>
              </a:spcBef>
              <a:spcAft>
                <a:spcPct val="0"/>
              </a:spcAft>
            </a:pPr>
            <a:endParaRPr lang="hu-HU" sz="1600" b="1" dirty="0">
              <a:solidFill>
                <a:srgbClr val="000000"/>
              </a:solidFill>
            </a:endParaRPr>
          </a:p>
          <a:p>
            <a:pPr algn="ctr" fontAlgn="base">
              <a:spcBef>
                <a:spcPct val="0"/>
              </a:spcBef>
              <a:spcAft>
                <a:spcPct val="0"/>
              </a:spcAft>
            </a:pPr>
            <a:endParaRPr lang="hu-HU" sz="1600" b="1" dirty="0">
              <a:solidFill>
                <a:srgbClr val="000000"/>
              </a:solidFill>
            </a:endParaRPr>
          </a:p>
          <a:p>
            <a:pPr algn="ctr" fontAlgn="base">
              <a:spcBef>
                <a:spcPct val="0"/>
              </a:spcBef>
              <a:spcAft>
                <a:spcPct val="0"/>
              </a:spcAft>
            </a:pPr>
            <a:r>
              <a:rPr lang="hu-HU" sz="1600" b="1" dirty="0">
                <a:solidFill>
                  <a:srgbClr val="000000"/>
                </a:solidFill>
              </a:rPr>
              <a:t>Mrs. Katalin Hajós</a:t>
            </a:r>
            <a:endParaRPr lang="hu-HU" sz="1600" dirty="0">
              <a:solidFill>
                <a:srgbClr val="000000"/>
              </a:solidFill>
            </a:endParaRPr>
          </a:p>
          <a:p>
            <a:pPr algn="ctr" fontAlgn="base">
              <a:spcBef>
                <a:spcPct val="0"/>
              </a:spcBef>
              <a:spcAft>
                <a:spcPct val="0"/>
              </a:spcAft>
            </a:pPr>
            <a:r>
              <a:rPr lang="hu-HU" sz="1600" dirty="0" err="1">
                <a:solidFill>
                  <a:srgbClr val="000000"/>
                </a:solidFill>
              </a:rPr>
              <a:t>Founding</a:t>
            </a:r>
            <a:r>
              <a:rPr lang="hu-HU" sz="1600" dirty="0">
                <a:solidFill>
                  <a:srgbClr val="000000"/>
                </a:solidFill>
              </a:rPr>
              <a:t> </a:t>
            </a:r>
            <a:r>
              <a:rPr lang="hu-HU" sz="1600">
                <a:solidFill>
                  <a:srgbClr val="000000"/>
                </a:solidFill>
              </a:rPr>
              <a:t>board</a:t>
            </a:r>
            <a:r>
              <a:rPr lang="hu-HU" sz="1600" dirty="0">
                <a:solidFill>
                  <a:srgbClr val="000000"/>
                </a:solidFill>
              </a:rPr>
              <a:t> </a:t>
            </a:r>
            <a:r>
              <a:rPr lang="hu-HU" sz="1600" dirty="0" err="1">
                <a:solidFill>
                  <a:srgbClr val="000000"/>
                </a:solidFill>
              </a:rPr>
              <a:t>member</a:t>
            </a:r>
            <a:r>
              <a:rPr lang="hu-HU" sz="1600" dirty="0">
                <a:solidFill>
                  <a:srgbClr val="000000"/>
                </a:solidFill>
              </a:rPr>
              <a:t> of </a:t>
            </a:r>
            <a:r>
              <a:rPr lang="hu-HU" sz="1600" dirty="0" err="1">
                <a:solidFill>
                  <a:srgbClr val="000000"/>
                </a:solidFill>
              </a:rPr>
              <a:t>the</a:t>
            </a:r>
            <a:r>
              <a:rPr lang="hu-HU" sz="1600" dirty="0">
                <a:solidFill>
                  <a:srgbClr val="000000"/>
                </a:solidFill>
              </a:rPr>
              <a:t> </a:t>
            </a:r>
            <a:r>
              <a:rPr lang="hu-HU" sz="1600" dirty="0" err="1">
                <a:solidFill>
                  <a:srgbClr val="000000"/>
                </a:solidFill>
              </a:rPr>
              <a:t>Association</a:t>
            </a:r>
            <a:r>
              <a:rPr lang="hu-HU" sz="1600" dirty="0">
                <a:solidFill>
                  <a:srgbClr val="000000"/>
                </a:solidFill>
              </a:rPr>
              <a:t> for Women's </a:t>
            </a:r>
            <a:r>
              <a:rPr lang="hu-HU" sz="1600" dirty="0" err="1">
                <a:solidFill>
                  <a:srgbClr val="000000"/>
                </a:solidFill>
              </a:rPr>
              <a:t>Career</a:t>
            </a:r>
            <a:r>
              <a:rPr lang="hu-HU" sz="1600" dirty="0">
                <a:solidFill>
                  <a:srgbClr val="000000"/>
                </a:solidFill>
              </a:rPr>
              <a:t> </a:t>
            </a:r>
            <a:r>
              <a:rPr lang="hu-HU" sz="1600" dirty="0" err="1">
                <a:solidFill>
                  <a:srgbClr val="000000"/>
                </a:solidFill>
              </a:rPr>
              <a:t>Development</a:t>
            </a:r>
            <a:r>
              <a:rPr lang="hu-HU" sz="1600" dirty="0">
                <a:solidFill>
                  <a:srgbClr val="000000"/>
                </a:solidFill>
              </a:rPr>
              <a:t> in Hungary</a:t>
            </a:r>
          </a:p>
          <a:p>
            <a:pPr algn="ctr" fontAlgn="base">
              <a:spcBef>
                <a:spcPct val="0"/>
              </a:spcBef>
              <a:spcAft>
                <a:spcPct val="0"/>
              </a:spcAft>
            </a:pPr>
            <a:r>
              <a:rPr lang="en-US" sz="1600" dirty="0" err="1">
                <a:solidFill>
                  <a:srgbClr val="000000"/>
                </a:solidFill>
              </a:rPr>
              <a:t>Ugron</a:t>
            </a:r>
            <a:r>
              <a:rPr lang="en-US" sz="1600" dirty="0">
                <a:solidFill>
                  <a:srgbClr val="000000"/>
                </a:solidFill>
              </a:rPr>
              <a:t> Gábor u. 28.</a:t>
            </a:r>
            <a:endParaRPr lang="hu-HU" sz="1600" dirty="0">
              <a:solidFill>
                <a:srgbClr val="000000"/>
              </a:solidFill>
            </a:endParaRPr>
          </a:p>
          <a:p>
            <a:pPr algn="ctr" fontAlgn="base">
              <a:spcBef>
                <a:spcPct val="0"/>
              </a:spcBef>
              <a:spcAft>
                <a:spcPct val="0"/>
              </a:spcAft>
            </a:pPr>
            <a:r>
              <a:rPr lang="hu-HU" sz="1600" dirty="0">
                <a:solidFill>
                  <a:srgbClr val="000000"/>
                </a:solidFill>
              </a:rPr>
              <a:t> H-</a:t>
            </a:r>
            <a:r>
              <a:rPr lang="en-US" sz="1600" dirty="0">
                <a:solidFill>
                  <a:srgbClr val="000000"/>
                </a:solidFill>
              </a:rPr>
              <a:t>1118 Budapest, Hungary</a:t>
            </a:r>
            <a:endParaRPr lang="hu-HU" sz="1600" dirty="0">
              <a:solidFill>
                <a:srgbClr val="000000"/>
              </a:solidFill>
            </a:endParaRPr>
          </a:p>
          <a:p>
            <a:pPr algn="ctr" fontAlgn="base">
              <a:spcBef>
                <a:spcPct val="0"/>
              </a:spcBef>
              <a:spcAft>
                <a:spcPct val="0"/>
              </a:spcAft>
            </a:pPr>
            <a:r>
              <a:rPr lang="en-US" sz="1600" dirty="0">
                <a:solidFill>
                  <a:srgbClr val="000000"/>
                </a:solidFill>
              </a:rPr>
              <a:t>Phone: +36 1 319 5245</a:t>
            </a:r>
            <a:r>
              <a:rPr lang="hu-HU" sz="1600" dirty="0">
                <a:solidFill>
                  <a:srgbClr val="000000"/>
                </a:solidFill>
              </a:rPr>
              <a:t> •</a:t>
            </a:r>
            <a:r>
              <a:rPr lang="en-US" sz="1600" dirty="0">
                <a:solidFill>
                  <a:srgbClr val="000000"/>
                </a:solidFill>
              </a:rPr>
              <a:t> Mobile: +36 </a:t>
            </a:r>
            <a:r>
              <a:rPr lang="hu-HU" sz="1600" dirty="0">
                <a:solidFill>
                  <a:srgbClr val="000000"/>
                </a:solidFill>
              </a:rPr>
              <a:t>20 921 5319 •</a:t>
            </a:r>
            <a:r>
              <a:rPr lang="en-US" sz="1600" dirty="0">
                <a:solidFill>
                  <a:srgbClr val="000000"/>
                </a:solidFill>
              </a:rPr>
              <a:t> Fax: +36 1 319 2017</a:t>
            </a:r>
            <a:endParaRPr lang="hu-HU" sz="1600" dirty="0">
              <a:solidFill>
                <a:srgbClr val="000000"/>
              </a:solidFill>
            </a:endParaRPr>
          </a:p>
          <a:p>
            <a:pPr algn="ctr" fontAlgn="base">
              <a:spcBef>
                <a:spcPct val="0"/>
              </a:spcBef>
              <a:spcAft>
                <a:spcPct val="0"/>
              </a:spcAft>
            </a:pPr>
            <a:r>
              <a:rPr lang="en-US" sz="1600" dirty="0">
                <a:solidFill>
                  <a:srgbClr val="000000"/>
                </a:solidFill>
              </a:rPr>
              <a:t>E-mail: </a:t>
            </a:r>
            <a:r>
              <a:rPr lang="hu-HU" sz="1600" dirty="0">
                <a:solidFill>
                  <a:srgbClr val="000000"/>
                </a:solidFill>
              </a:rPr>
              <a:t>hakaaa@gmail.hu</a:t>
            </a:r>
          </a:p>
          <a:p>
            <a:pPr algn="ctr" fontAlgn="base">
              <a:spcBef>
                <a:spcPct val="0"/>
              </a:spcBef>
              <a:spcAft>
                <a:spcPct val="0"/>
              </a:spcAft>
            </a:pPr>
            <a:r>
              <a:rPr lang="hu-HU" sz="1600" dirty="0" err="1">
                <a:solidFill>
                  <a:srgbClr val="000000"/>
                </a:solidFill>
              </a:rPr>
              <a:t>www.womenscareer.org</a:t>
            </a:r>
            <a:endParaRPr lang="en-US" sz="1600" dirty="0">
              <a:solidFill>
                <a:srgbClr val="000000"/>
              </a:solidFill>
            </a:endParaRPr>
          </a:p>
          <a:p>
            <a:pPr algn="ctr" fontAlgn="base">
              <a:spcBef>
                <a:spcPct val="0"/>
              </a:spcBef>
              <a:spcAft>
                <a:spcPct val="0"/>
              </a:spcAft>
            </a:pPr>
            <a:endParaRPr lang="hu-HU" sz="1600" dirty="0">
              <a:solidFill>
                <a:srgbClr val="000000"/>
              </a:solidFill>
            </a:endParaRPr>
          </a:p>
        </p:txBody>
      </p:sp>
      <p:sp>
        <p:nvSpPr>
          <p:cNvPr id="4" name="Dia számának helye 2"/>
          <p:cNvSpPr>
            <a:spLocks noGrp="1"/>
          </p:cNvSpPr>
          <p:nvPr>
            <p:ph type="sldNum" sz="quarter" idx="12"/>
          </p:nvPr>
        </p:nvSpPr>
        <p:spPr>
          <a:xfrm>
            <a:off x="4211637" y="6492721"/>
            <a:ext cx="720725" cy="360363"/>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r>
              <a:rPr lang="hu-HU" altLang="hu-HU" sz="1400" dirty="0">
                <a:solidFill>
                  <a:srgbClr val="000000"/>
                </a:solidFill>
              </a:rPr>
              <a:t>13</a:t>
            </a:r>
          </a:p>
        </p:txBody>
      </p:sp>
    </p:spTree>
    <p:extLst>
      <p:ext uri="{BB962C8B-B14F-4D97-AF65-F5344CB8AC3E}">
        <p14:creationId xmlns:p14="http://schemas.microsoft.com/office/powerpoint/2010/main" val="405239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1261872"/>
            <a:ext cx="7886700" cy="950025"/>
          </a:xfrm>
        </p:spPr>
        <p:txBody>
          <a:bodyPr>
            <a:normAutofit/>
          </a:bodyPr>
          <a:lstStyle/>
          <a:p>
            <a:pPr algn="l"/>
            <a:r>
              <a:rPr lang="hu-HU" sz="2400" b="1" dirty="0" err="1"/>
              <a:t>Why</a:t>
            </a:r>
            <a:r>
              <a:rPr lang="hu-HU" sz="2400" b="1" dirty="0"/>
              <a:t> </a:t>
            </a:r>
            <a:r>
              <a:rPr lang="hu-HU" sz="2400" b="1" dirty="0" err="1"/>
              <a:t>this</a:t>
            </a:r>
            <a:r>
              <a:rPr lang="hu-HU" sz="2400" b="1" dirty="0"/>
              <a:t> </a:t>
            </a:r>
            <a:r>
              <a:rPr lang="hu-HU" sz="2400" b="1" dirty="0" err="1"/>
              <a:t>topic</a:t>
            </a:r>
            <a:r>
              <a:rPr lang="hu-HU" sz="2400" b="1" dirty="0"/>
              <a:t> again</a:t>
            </a:r>
          </a:p>
        </p:txBody>
      </p:sp>
      <p:sp>
        <p:nvSpPr>
          <p:cNvPr id="3" name="Tartalom helye 2"/>
          <p:cNvSpPr>
            <a:spLocks noGrp="1"/>
          </p:cNvSpPr>
          <p:nvPr>
            <p:ph idx="1"/>
          </p:nvPr>
        </p:nvSpPr>
        <p:spPr>
          <a:xfrm>
            <a:off x="628650" y="2001328"/>
            <a:ext cx="8268462" cy="5094416"/>
          </a:xfrm>
        </p:spPr>
        <p:txBody>
          <a:bodyPr>
            <a:normAutofit fontScale="55000" lnSpcReduction="20000"/>
          </a:bodyPr>
          <a:lstStyle/>
          <a:p>
            <a:endParaRPr lang="hu-HU" b="1" dirty="0"/>
          </a:p>
          <a:p>
            <a:pPr marL="0" indent="0">
              <a:buNone/>
            </a:pPr>
            <a:r>
              <a:rPr lang="en-GB" sz="2900" dirty="0"/>
              <a:t>We have to speak again and again about older people and the media. Three years ago</a:t>
            </a:r>
            <a:br>
              <a:rPr lang="hu-HU" sz="2900" dirty="0"/>
            </a:br>
            <a:r>
              <a:rPr lang="en-GB" sz="2900" dirty="0"/>
              <a:t>I had the honour to address you with a similar title : </a:t>
            </a:r>
            <a:r>
              <a:rPr lang="en-GB" sz="2900" b="1" dirty="0"/>
              <a:t>Older Women in the Media, their Access to Modern Communication and Information Technologies. </a:t>
            </a:r>
          </a:p>
          <a:p>
            <a:pPr marL="0" indent="0">
              <a:buNone/>
            </a:pPr>
            <a:endParaRPr lang="en-GB" sz="2900" b="1" dirty="0"/>
          </a:p>
          <a:p>
            <a:pPr marL="0" indent="0">
              <a:buNone/>
            </a:pPr>
            <a:r>
              <a:rPr lang="en-GB" sz="2900" dirty="0"/>
              <a:t>What has happened in the past years that makes this issue so important that we should revert to it? Undoubtedly, many things happened but even more did not happen so the topic remains actual and even more important.</a:t>
            </a:r>
          </a:p>
          <a:p>
            <a:pPr marL="0" indent="0">
              <a:buNone/>
            </a:pPr>
            <a:endParaRPr lang="en-GB" sz="2900" dirty="0"/>
          </a:p>
          <a:p>
            <a:pPr marL="0" indent="0">
              <a:buNone/>
            </a:pPr>
            <a:r>
              <a:rPr lang="en-GB" sz="2900" dirty="0"/>
              <a:t>Ageism and gendered ageism is a big challenge for society, and media is part of the problem, but could of course also challenge and expand the ideas on ageing.</a:t>
            </a:r>
          </a:p>
          <a:p>
            <a:pPr marL="0" indent="0">
              <a:buNone/>
            </a:pPr>
            <a:endParaRPr lang="en-GB" sz="2900" dirty="0"/>
          </a:p>
          <a:p>
            <a:pPr marL="0" indent="0">
              <a:buNone/>
            </a:pPr>
            <a:r>
              <a:rPr lang="en-GB" sz="2900" dirty="0"/>
              <a:t>It is widely recognized that how we approach old age is conditioned upon culture. Media is undoubtedly the largest cultural arena in which societal images and attitudes towards old age and older people are formed. </a:t>
            </a:r>
          </a:p>
          <a:p>
            <a:pPr marL="0" indent="0">
              <a:buNone/>
            </a:pPr>
            <a:endParaRPr lang="en-GB" sz="2900" dirty="0"/>
          </a:p>
          <a:p>
            <a:pPr marL="0" indent="0">
              <a:buNone/>
            </a:pPr>
            <a:r>
              <a:rPr lang="en-GB" sz="2900" dirty="0"/>
              <a:t>It is therefore pertinent not only understand how different types of online and offline media represent ageing and old age, but also how people of different ages access and use those media and what types of knowledge about media they have.</a:t>
            </a:r>
          </a:p>
        </p:txBody>
      </p:sp>
      <p:sp>
        <p:nvSpPr>
          <p:cNvPr id="4" name="Dia számának helye 3"/>
          <p:cNvSpPr>
            <a:spLocks noGrp="1"/>
          </p:cNvSpPr>
          <p:nvPr>
            <p:ph type="sldNum" sz="quarter" idx="12"/>
          </p:nvPr>
        </p:nvSpPr>
        <p:spPr/>
        <p:txBody>
          <a:bodyPr/>
          <a:lstStyle/>
          <a:p>
            <a:pPr>
              <a:defRPr/>
            </a:pPr>
            <a:fld id="{FC679AA9-7CA6-4449-AAD3-E95F07F1DD92}" type="slidenum">
              <a:rPr lang="hu-HU" altLang="hu-HU" smtClean="0">
                <a:solidFill>
                  <a:srgbClr val="000000"/>
                </a:solidFill>
              </a:rPr>
              <a:pPr>
                <a:defRPr/>
              </a:pPr>
              <a:t>2</a:t>
            </a:fld>
            <a:endParaRPr lang="hu-HU" altLang="hu-HU">
              <a:solidFill>
                <a:srgbClr val="000000"/>
              </a:solidFill>
            </a:endParaRPr>
          </a:p>
        </p:txBody>
      </p:sp>
    </p:spTree>
    <p:extLst>
      <p:ext uri="{BB962C8B-B14F-4D97-AF65-F5344CB8AC3E}">
        <p14:creationId xmlns:p14="http://schemas.microsoft.com/office/powerpoint/2010/main" val="56605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72296" y="2326100"/>
            <a:ext cx="8452248" cy="4031873"/>
          </a:xfrm>
          <a:prstGeom prst="rect">
            <a:avLst/>
          </a:prstGeom>
        </p:spPr>
        <p:txBody>
          <a:bodyPr wrap="square">
            <a:spAutoFit/>
          </a:bodyPr>
          <a:lstStyle/>
          <a:p>
            <a:pPr eaLnBrk="0" fontAlgn="base" hangingPunct="0">
              <a:spcBef>
                <a:spcPct val="0"/>
              </a:spcBef>
              <a:spcAft>
                <a:spcPct val="0"/>
              </a:spcAft>
            </a:pP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For the celebration of the 25th anniversary of the Beijing Declaration and Platform for Action (BPFA) the governments and civil society from the United Nations Economic Commission of Europe, met in Geneva to review progress on this milestone from 1995</a:t>
            </a:r>
            <a:r>
              <a:rPr lang="hu-HU"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GB" sz="1600" dirty="0">
                <a:latin typeface="Arial" panose="020B0604020202020204" pitchFamily="34" charset="0"/>
                <a:cs typeface="Arial" panose="020B0604020202020204" pitchFamily="34" charset="0"/>
              </a:rPr>
              <a:t>AWDCH together with NGOs from 45 countries participated in the civil society forum.</a:t>
            </a:r>
            <a:endParaRPr lang="hu-HU" sz="16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 report was complied on the positions of the working groups.</a:t>
            </a:r>
          </a:p>
          <a:p>
            <a:pPr eaLnBrk="0" fontAlgn="base" hangingPunct="0">
              <a:spcBef>
                <a:spcPct val="0"/>
              </a:spcBef>
              <a:spcAft>
                <a:spcPct val="0"/>
              </a:spcAft>
            </a:pPr>
            <a:r>
              <a:rPr lang="hu-HU"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Several</a:t>
            </a:r>
            <a:r>
              <a:rPr lang="hu-HU"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topics </a:t>
            </a:r>
            <a:r>
              <a:rPr lang="hu-HU"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were</a:t>
            </a:r>
            <a:r>
              <a:rPr lang="hu-HU"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discussed</a:t>
            </a:r>
            <a:r>
              <a:rPr lang="hu-HU"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hu-HU" sz="1600"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like</a:t>
            </a:r>
            <a:r>
              <a:rPr lang="hu-HU"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endPar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0" fontAlgn="base" hangingPunct="0">
              <a:spcBef>
                <a:spcPct val="0"/>
              </a:spcBef>
              <a:spcAft>
                <a:spcPct val="0"/>
              </a:spcAft>
            </a:pP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Ending discrimination against women and girls in all their diversity </a:t>
            </a:r>
          </a:p>
          <a:p>
            <a:pPr eaLnBrk="0" fontAlgn="base" hangingPunct="0">
              <a:spcBef>
                <a:spcPct val="0"/>
              </a:spcBef>
              <a:spcAft>
                <a:spcPct val="0"/>
              </a:spcAft>
            </a:pP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Ending violence against women, girls and women human rights defender </a:t>
            </a:r>
          </a:p>
          <a:p>
            <a:pPr eaLnBrk="0" fontAlgn="base" hangingPunct="0">
              <a:spcBef>
                <a:spcPct val="0"/>
              </a:spcBef>
              <a:spcAft>
                <a:spcPct val="0"/>
              </a:spcAft>
            </a:pP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GB"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Ensure women’s rights in media, education and technology access </a:t>
            </a:r>
          </a:p>
          <a:p>
            <a:pPr eaLnBrk="0" fontAlgn="base" hangingPunct="0">
              <a:spcBef>
                <a:spcPct val="0"/>
              </a:spcBef>
              <a:spcAft>
                <a:spcPct val="0"/>
              </a:spcAft>
            </a:pP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Among media topics there were some which did not exist  25 year ago: </a:t>
            </a:r>
          </a:p>
          <a:p>
            <a:pPr marL="214313" indent="-214313" eaLnBrk="0" fontAlgn="base" hangingPunct="0">
              <a:spcBef>
                <a:spcPct val="0"/>
              </a:spcBef>
              <a:spcAft>
                <a:spcPct val="0"/>
              </a:spcAft>
              <a:buFont typeface="Arial" panose="020B0604020202020204" pitchFamily="34" charset="0"/>
              <a:buChar char="•"/>
            </a:pP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Social media was non-existent </a:t>
            </a:r>
            <a:r>
              <a:rPr lang="en-GB"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in 1995 </a:t>
            </a:r>
            <a:endParaRPr lang="hu-HU"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214313" indent="-214313" eaLnBrk="0" fontAlgn="base" hangingPunct="0">
              <a:spcBef>
                <a:spcPct val="0"/>
              </a:spcBef>
              <a:spcAft>
                <a:spcPct val="0"/>
              </a:spcAft>
              <a:buFont typeface="Arial" panose="020B0604020202020204" pitchFamily="34" charset="0"/>
              <a:buChar char="•"/>
            </a:pP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With Artificial Intelligence (AI) and Automated-Decision Making (ADM) we face new opportunities</a:t>
            </a:r>
            <a:endParaRPr lang="hu-HU" sz="16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214313" indent="-214313" eaLnBrk="0" fontAlgn="base" hangingPunct="0">
              <a:spcBef>
                <a:spcPct val="0"/>
              </a:spcBef>
              <a:spcAft>
                <a:spcPct val="0"/>
              </a:spcAft>
              <a:buFont typeface="Arial" panose="020B0604020202020204" pitchFamily="34" charset="0"/>
              <a:buChar char="•"/>
            </a:pPr>
            <a:r>
              <a:rPr lang="en-GB"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In </a:t>
            </a: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parallel with the digital gender gap, </a:t>
            </a:r>
            <a:r>
              <a:rPr lang="en-GB" sz="16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media literacy </a:t>
            </a: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is one of the most important </a:t>
            </a:r>
            <a:r>
              <a:rPr lang="en-GB"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topics due </a:t>
            </a: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to the fast </a:t>
            </a:r>
            <a:r>
              <a:rPr lang="en-GB"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changing digital/social media</a:t>
            </a:r>
            <a:r>
              <a:rPr lang="hu-HU"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hu-HU"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a:t>
            </a:r>
            <a:r>
              <a:rPr lang="en-GB"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ll citizens</a:t>
            </a:r>
            <a:r>
              <a:rPr lang="hu-HU"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 should</a:t>
            </a:r>
            <a:r>
              <a:rPr lang="en-GB" sz="160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GB"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be able to discern discriminatory content, fake news and to protect oneself from data breaches. </a:t>
            </a:r>
          </a:p>
        </p:txBody>
      </p:sp>
      <p:sp>
        <p:nvSpPr>
          <p:cNvPr id="5" name="Cím 4"/>
          <p:cNvSpPr>
            <a:spLocks noGrp="1"/>
          </p:cNvSpPr>
          <p:nvPr>
            <p:ph type="title" idx="4294967295"/>
          </p:nvPr>
        </p:nvSpPr>
        <p:spPr>
          <a:xfrm>
            <a:off x="472296" y="1719263"/>
            <a:ext cx="7569979" cy="533400"/>
          </a:xfrm>
        </p:spPr>
        <p:txBody>
          <a:bodyPr>
            <a:normAutofit/>
          </a:bodyPr>
          <a:lstStyle/>
          <a:p>
            <a:pPr algn="l"/>
            <a:r>
              <a:rPr lang="hu-HU" sz="2400" b="1" dirty="0" err="1">
                <a:latin typeface="Arial" panose="020B0604020202020204" pitchFamily="34" charset="0"/>
                <a:cs typeface="Arial" panose="020B0604020202020204" pitchFamily="34" charset="0"/>
              </a:rPr>
              <a:t>Beijing</a:t>
            </a:r>
            <a:r>
              <a:rPr lang="hu-HU" sz="2400" b="1" dirty="0">
                <a:latin typeface="Arial" panose="020B0604020202020204" pitchFamily="34" charset="0"/>
                <a:cs typeface="Arial" panose="020B0604020202020204" pitchFamily="34" charset="0"/>
              </a:rPr>
              <a:t>+25</a:t>
            </a:r>
          </a:p>
        </p:txBody>
      </p:sp>
      <p:pic>
        <p:nvPicPr>
          <p:cNvPr id="2" name="Kép 1"/>
          <p:cNvPicPr>
            <a:picLocks noChangeAspect="1"/>
          </p:cNvPicPr>
          <p:nvPr/>
        </p:nvPicPr>
        <p:blipFill>
          <a:blip r:embed="rId2"/>
          <a:stretch>
            <a:fillRect/>
          </a:stretch>
        </p:blipFill>
        <p:spPr>
          <a:xfrm>
            <a:off x="2819910" y="-285"/>
            <a:ext cx="3757019" cy="2252948"/>
          </a:xfrm>
          <a:prstGeom prst="rect">
            <a:avLst/>
          </a:prstGeom>
        </p:spPr>
      </p:pic>
      <p:sp>
        <p:nvSpPr>
          <p:cNvPr id="3" name="Dia számának helye 2"/>
          <p:cNvSpPr>
            <a:spLocks noGrp="1"/>
          </p:cNvSpPr>
          <p:nvPr>
            <p:ph type="sldNum" sz="quarter" idx="12"/>
          </p:nvPr>
        </p:nvSpPr>
        <p:spPr/>
        <p:txBody>
          <a:bodyPr/>
          <a:lstStyle/>
          <a:p>
            <a:fld id="{6DB0002C-4AAC-4E4E-A24D-9D16FCC4BABC}" type="slidenum">
              <a:rPr lang="hu-HU" smtClean="0"/>
              <a:t>3</a:t>
            </a:fld>
            <a:endParaRPr lang="hu-HU"/>
          </a:p>
        </p:txBody>
      </p:sp>
    </p:spTree>
    <p:extLst>
      <p:ext uri="{BB962C8B-B14F-4D97-AF65-F5344CB8AC3E}">
        <p14:creationId xmlns:p14="http://schemas.microsoft.com/office/powerpoint/2010/main" val="378173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1060709"/>
            <a:ext cx="7886700" cy="1343217"/>
          </a:xfrm>
        </p:spPr>
        <p:txBody>
          <a:bodyPr>
            <a:normAutofit/>
          </a:bodyPr>
          <a:lstStyle/>
          <a:p>
            <a:pPr algn="l"/>
            <a:r>
              <a:rPr lang="en-US" sz="2400" b="1" dirty="0"/>
              <a:t>Forms of ageism in media</a:t>
            </a:r>
          </a:p>
        </p:txBody>
      </p:sp>
      <p:sp>
        <p:nvSpPr>
          <p:cNvPr id="3" name="Tartalom helye 2"/>
          <p:cNvSpPr>
            <a:spLocks noGrp="1"/>
          </p:cNvSpPr>
          <p:nvPr>
            <p:ph idx="1"/>
          </p:nvPr>
        </p:nvSpPr>
        <p:spPr>
          <a:xfrm>
            <a:off x="628650" y="1918300"/>
            <a:ext cx="8241030" cy="4939700"/>
          </a:xfrm>
        </p:spPr>
        <p:txBody>
          <a:bodyPr>
            <a:normAutofit fontScale="40000" lnSpcReduction="20000"/>
          </a:bodyPr>
          <a:lstStyle/>
          <a:p>
            <a:pPr marL="0" indent="0">
              <a:buNone/>
            </a:pPr>
            <a:endParaRPr lang="en-US" dirty="0"/>
          </a:p>
          <a:p>
            <a:pPr marL="0" indent="0">
              <a:buNone/>
            </a:pPr>
            <a:r>
              <a:rPr lang="en-US" sz="4000" dirty="0"/>
              <a:t>Media can propagate stereotypical perceptions on ageism but can be challenged to become our ally in combat against ageism.</a:t>
            </a:r>
          </a:p>
          <a:p>
            <a:pPr marL="0" indent="0">
              <a:buNone/>
            </a:pPr>
            <a:endParaRPr lang="en-US" sz="4000" dirty="0"/>
          </a:p>
          <a:p>
            <a:pPr marL="0" indent="0">
              <a:buNone/>
            </a:pPr>
            <a:r>
              <a:rPr lang="en-US" sz="4000" dirty="0"/>
              <a:t>Which are the most common forms of ageism in media? </a:t>
            </a:r>
          </a:p>
          <a:p>
            <a:r>
              <a:rPr lang="en-US" sz="4000" b="1" dirty="0"/>
              <a:t>Verba</a:t>
            </a:r>
            <a:r>
              <a:rPr lang="en-US" sz="4000" dirty="0"/>
              <a:t>l</a:t>
            </a:r>
          </a:p>
          <a:p>
            <a:pPr lvl="1"/>
            <a:r>
              <a:rPr lang="en-US" sz="4000" dirty="0"/>
              <a:t>Using inappropriate  expressions, language when addressing  people of certain age or speaking about them</a:t>
            </a:r>
          </a:p>
          <a:p>
            <a:r>
              <a:rPr lang="en-US" sz="4000" b="1" dirty="0"/>
              <a:t>Visual</a:t>
            </a:r>
          </a:p>
          <a:p>
            <a:pPr lvl="1"/>
            <a:r>
              <a:rPr lang="en-US" sz="4000" dirty="0"/>
              <a:t>Showing older people in situations they are not comfortable with</a:t>
            </a:r>
          </a:p>
          <a:p>
            <a:pPr lvl="1"/>
            <a:r>
              <a:rPr lang="en-US" sz="4000" dirty="0"/>
              <a:t>Advertising  products for older people with much younger models</a:t>
            </a:r>
          </a:p>
          <a:p>
            <a:pPr lvl="1"/>
            <a:r>
              <a:rPr lang="en-US" sz="4000" dirty="0"/>
              <a:t>Focusing older people’s disadvantages</a:t>
            </a:r>
          </a:p>
          <a:p>
            <a:r>
              <a:rPr lang="en-US" sz="4000" b="1" dirty="0"/>
              <a:t>News</a:t>
            </a:r>
          </a:p>
          <a:p>
            <a:pPr lvl="1"/>
            <a:r>
              <a:rPr lang="en-US" sz="4000" dirty="0"/>
              <a:t> Focusing on age of a person not on their  values or achievements</a:t>
            </a:r>
          </a:p>
          <a:p>
            <a:r>
              <a:rPr lang="en-US" sz="4000" b="1" dirty="0"/>
              <a:t>Inappropriate, devaluating messages like</a:t>
            </a:r>
            <a:r>
              <a:rPr lang="en-US" sz="4000" dirty="0"/>
              <a:t>: </a:t>
            </a:r>
          </a:p>
          <a:p>
            <a:pPr lvl="1"/>
            <a:r>
              <a:rPr lang="en-US" sz="4000" dirty="0"/>
              <a:t>Can not  cope with technology changes</a:t>
            </a:r>
          </a:p>
          <a:p>
            <a:pPr lvl="1"/>
            <a:r>
              <a:rPr lang="en-US" sz="4000" dirty="0"/>
              <a:t>Keep jobs and positions  the younger should have…..</a:t>
            </a:r>
          </a:p>
          <a:p>
            <a:pPr lvl="1"/>
            <a:endParaRPr lang="en-US" sz="4000" dirty="0"/>
          </a:p>
          <a:p>
            <a:pPr marL="0" indent="0">
              <a:buNone/>
            </a:pPr>
            <a:r>
              <a:rPr lang="en-US" sz="4000" b="1" dirty="0"/>
              <a:t>Greatest danger is, that the society, and even older people themselves are so used to it that do not notice and do not have a quick and appropriate reaction.</a:t>
            </a:r>
          </a:p>
          <a:p>
            <a:endParaRPr lang="en-US" sz="12000" dirty="0"/>
          </a:p>
        </p:txBody>
      </p:sp>
      <p:sp>
        <p:nvSpPr>
          <p:cNvPr id="4" name="Dia számának helye 3"/>
          <p:cNvSpPr>
            <a:spLocks noGrp="1"/>
          </p:cNvSpPr>
          <p:nvPr>
            <p:ph type="sldNum" sz="quarter" idx="12"/>
          </p:nvPr>
        </p:nvSpPr>
        <p:spPr/>
        <p:txBody>
          <a:bodyPr/>
          <a:lstStyle/>
          <a:p>
            <a:pPr>
              <a:defRPr/>
            </a:pPr>
            <a:fld id="{FC679AA9-7CA6-4449-AAD3-E95F07F1DD92}" type="slidenum">
              <a:rPr lang="en-US" altLang="hu-HU" smtClean="0">
                <a:solidFill>
                  <a:srgbClr val="000000"/>
                </a:solidFill>
              </a:rPr>
              <a:pPr>
                <a:defRPr/>
              </a:pPr>
              <a:t>4</a:t>
            </a:fld>
            <a:endParaRPr lang="en-US" altLang="hu-HU" dirty="0">
              <a:solidFill>
                <a:srgbClr val="000000"/>
              </a:solidFill>
            </a:endParaRPr>
          </a:p>
        </p:txBody>
      </p:sp>
    </p:spTree>
    <p:extLst>
      <p:ext uri="{BB962C8B-B14F-4D97-AF65-F5344CB8AC3E}">
        <p14:creationId xmlns:p14="http://schemas.microsoft.com/office/powerpoint/2010/main" val="320002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47472" y="1399032"/>
            <a:ext cx="8167878" cy="506264"/>
          </a:xfrm>
        </p:spPr>
        <p:txBody>
          <a:bodyPr>
            <a:normAutofit/>
          </a:bodyPr>
          <a:lstStyle/>
          <a:p>
            <a:pPr algn="l"/>
            <a:r>
              <a:rPr lang="hu-HU" sz="2400" b="1" dirty="0" err="1"/>
              <a:t>Examples</a:t>
            </a:r>
            <a:r>
              <a:rPr lang="hu-HU" sz="2400" b="1" dirty="0"/>
              <a:t> of </a:t>
            </a:r>
            <a:r>
              <a:rPr lang="hu-HU" sz="2400" b="1" dirty="0" err="1"/>
              <a:t>everyday</a:t>
            </a:r>
            <a:r>
              <a:rPr lang="hu-HU" sz="2400" b="1" dirty="0"/>
              <a:t> </a:t>
            </a:r>
            <a:r>
              <a:rPr lang="hu-HU" sz="2400" b="1" dirty="0" err="1"/>
              <a:t>ageism</a:t>
            </a:r>
            <a:r>
              <a:rPr lang="hu-HU" sz="2400" b="1" dirty="0"/>
              <a:t> </a:t>
            </a:r>
            <a:r>
              <a:rPr lang="hu-HU" sz="2400" b="1" dirty="0" err="1"/>
              <a:t>in</a:t>
            </a:r>
            <a:r>
              <a:rPr lang="hu-HU" sz="2400" b="1" dirty="0"/>
              <a:t> </a:t>
            </a:r>
            <a:r>
              <a:rPr lang="hu-HU" sz="2400" b="1" dirty="0" err="1"/>
              <a:t>media</a:t>
            </a:r>
            <a:endParaRPr lang="hu-HU" sz="2400" b="1" dirty="0"/>
          </a:p>
        </p:txBody>
      </p:sp>
      <p:sp>
        <p:nvSpPr>
          <p:cNvPr id="3" name="Tartalom helye 2"/>
          <p:cNvSpPr>
            <a:spLocks noGrp="1"/>
          </p:cNvSpPr>
          <p:nvPr>
            <p:ph idx="1"/>
          </p:nvPr>
        </p:nvSpPr>
        <p:spPr>
          <a:xfrm>
            <a:off x="347472" y="1905296"/>
            <a:ext cx="6225133" cy="4486878"/>
          </a:xfrm>
        </p:spPr>
        <p:txBody>
          <a:bodyPr>
            <a:normAutofit fontScale="77500" lnSpcReduction="20000"/>
          </a:bodyPr>
          <a:lstStyle/>
          <a:p>
            <a:endParaRPr lang="hu-HU" dirty="0"/>
          </a:p>
          <a:p>
            <a:r>
              <a:rPr lang="en-GB" sz="2100" dirty="0"/>
              <a:t>Ageism is everywhere, yet it is the most socially “normalized” of any prejudice, and is not widely countered – like racism or sexism.</a:t>
            </a:r>
            <a:endParaRPr lang="hu-HU" sz="2100" dirty="0"/>
          </a:p>
          <a:p>
            <a:endParaRPr lang="en-GB" sz="2100" dirty="0"/>
          </a:p>
          <a:p>
            <a:r>
              <a:rPr lang="en-GB" sz="2100" dirty="0"/>
              <a:t>Facebook, officially bans hate speech based on categories including race, nationality, religion and gender – but not age. </a:t>
            </a:r>
            <a:endParaRPr lang="hu-HU" sz="2100" dirty="0"/>
          </a:p>
          <a:p>
            <a:endParaRPr lang="en-GB" sz="2100" dirty="0"/>
          </a:p>
          <a:p>
            <a:r>
              <a:rPr lang="en-GB" sz="2100" dirty="0"/>
              <a:t>In media older women are portrayed much more often in negative ways than men</a:t>
            </a:r>
            <a:r>
              <a:rPr lang="hu-HU" sz="2100" dirty="0"/>
              <a:t>.</a:t>
            </a:r>
          </a:p>
          <a:p>
            <a:endParaRPr lang="en-GB" sz="2100" dirty="0"/>
          </a:p>
          <a:p>
            <a:r>
              <a:rPr lang="en-GB" sz="2100" dirty="0"/>
              <a:t>Image of men in their 60 are often portrayed as funny, attractive, active while women are often showed in negative connotation</a:t>
            </a:r>
            <a:r>
              <a:rPr lang="hu-HU" sz="2100" dirty="0"/>
              <a:t>.</a:t>
            </a:r>
          </a:p>
          <a:p>
            <a:endParaRPr lang="en-GB" sz="2100" dirty="0"/>
          </a:p>
          <a:p>
            <a:r>
              <a:rPr lang="en-GB" sz="2100" dirty="0"/>
              <a:t>Most of the older characters in films and </a:t>
            </a:r>
            <a:r>
              <a:rPr lang="hu-HU" sz="2100" dirty="0"/>
              <a:t>TV</a:t>
            </a:r>
            <a:r>
              <a:rPr lang="en-GB" sz="2100" dirty="0"/>
              <a:t> shows are men and female</a:t>
            </a:r>
            <a:r>
              <a:rPr lang="hu-HU" sz="2100" dirty="0"/>
              <a:t>s</a:t>
            </a:r>
            <a:r>
              <a:rPr lang="en-GB" sz="2100" dirty="0"/>
              <a:t> are less visible </a:t>
            </a:r>
          </a:p>
          <a:p>
            <a:endParaRPr lang="hu-HU" sz="2100" dirty="0"/>
          </a:p>
          <a:p>
            <a:pPr marL="0" indent="0">
              <a:buNone/>
            </a:pPr>
            <a:endParaRPr lang="hu-HU" sz="3800" dirty="0"/>
          </a:p>
        </p:txBody>
      </p:sp>
      <p:pic>
        <p:nvPicPr>
          <p:cNvPr id="4" name="Kép 3"/>
          <p:cNvPicPr>
            <a:picLocks noChangeAspect="1"/>
          </p:cNvPicPr>
          <p:nvPr/>
        </p:nvPicPr>
        <p:blipFill>
          <a:blip r:embed="rId2"/>
          <a:stretch>
            <a:fillRect/>
          </a:stretch>
        </p:blipFill>
        <p:spPr>
          <a:xfrm>
            <a:off x="6572605" y="3299810"/>
            <a:ext cx="2586976" cy="3331316"/>
          </a:xfrm>
          <a:prstGeom prst="rect">
            <a:avLst/>
          </a:prstGeom>
        </p:spPr>
      </p:pic>
      <p:sp>
        <p:nvSpPr>
          <p:cNvPr id="5" name="Dia számának helye 4"/>
          <p:cNvSpPr>
            <a:spLocks noGrp="1"/>
          </p:cNvSpPr>
          <p:nvPr>
            <p:ph type="sldNum" sz="quarter" idx="12"/>
          </p:nvPr>
        </p:nvSpPr>
        <p:spPr/>
        <p:txBody>
          <a:bodyPr/>
          <a:lstStyle/>
          <a:p>
            <a:pPr>
              <a:defRPr/>
            </a:pPr>
            <a:fld id="{FC679AA9-7CA6-4449-AAD3-E95F07F1DD92}" type="slidenum">
              <a:rPr lang="hu-HU" altLang="hu-HU" smtClean="0">
                <a:solidFill>
                  <a:srgbClr val="000000"/>
                </a:solidFill>
              </a:rPr>
              <a:pPr>
                <a:defRPr/>
              </a:pPr>
              <a:t>5</a:t>
            </a:fld>
            <a:endParaRPr lang="hu-HU" altLang="hu-HU">
              <a:solidFill>
                <a:srgbClr val="000000"/>
              </a:solidFill>
            </a:endParaRPr>
          </a:p>
        </p:txBody>
      </p:sp>
    </p:spTree>
    <p:extLst>
      <p:ext uri="{BB962C8B-B14F-4D97-AF65-F5344CB8AC3E}">
        <p14:creationId xmlns:p14="http://schemas.microsoft.com/office/powerpoint/2010/main" val="410079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762608" y="1352169"/>
            <a:ext cx="4101704" cy="1110854"/>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2762608" y="2558814"/>
            <a:ext cx="6097928" cy="1077218"/>
          </a:xfrm>
          <a:prstGeom prst="rect">
            <a:avLst/>
          </a:prstGeom>
          <a:noFill/>
        </p:spPr>
        <p:txBody>
          <a:bodyPr wrap="square" rtlCol="0">
            <a:spAutoFit/>
          </a:bodyPr>
          <a:lstStyle/>
          <a:p>
            <a:pPr eaLnBrk="0" fontAlgn="base" hangingPunct="0">
              <a:spcBef>
                <a:spcPct val="0"/>
              </a:spcBef>
              <a:spcAft>
                <a:spcPct val="0"/>
              </a:spcAft>
            </a:pPr>
            <a:r>
              <a:rPr lang="hu-HU" sz="1600" dirty="0">
                <a:solidFill>
                  <a:srgbClr val="000000"/>
                </a:solidFill>
                <a:ea typeface="ＭＳ Ｐゴシック" panose="020B0600070205080204" pitchFamily="34" charset="-128"/>
              </a:rPr>
              <a:t>T</a:t>
            </a:r>
            <a:r>
              <a:rPr lang="en-US" sz="1600" dirty="0" err="1">
                <a:solidFill>
                  <a:srgbClr val="000000"/>
                </a:solidFill>
                <a:ea typeface="ＭＳ Ｐゴシック" panose="020B0600070205080204" pitchFamily="34" charset="-128"/>
              </a:rPr>
              <a:t>hese</a:t>
            </a:r>
            <a:r>
              <a:rPr lang="en-US" sz="1600" dirty="0">
                <a:solidFill>
                  <a:srgbClr val="000000"/>
                </a:solidFill>
                <a:ea typeface="ＭＳ Ｐゴシック" panose="020B0600070205080204" pitchFamily="34" charset="-128"/>
              </a:rPr>
              <a:t> are the words commonly associated with the elderly in the media. </a:t>
            </a:r>
            <a:r>
              <a:rPr lang="hu-HU" sz="1600" dirty="0">
                <a:solidFill>
                  <a:srgbClr val="000000"/>
                </a:solidFill>
                <a:ea typeface="ＭＳ Ｐゴシック" panose="020B0600070205080204" pitchFamily="34" charset="-128"/>
              </a:rPr>
              <a:t>T</a:t>
            </a:r>
            <a:r>
              <a:rPr lang="en-US" sz="1600" dirty="0" err="1">
                <a:solidFill>
                  <a:srgbClr val="000000"/>
                </a:solidFill>
                <a:ea typeface="ＭＳ Ｐゴシック" panose="020B0600070205080204" pitchFamily="34" charset="-128"/>
              </a:rPr>
              <a:t>echnology</a:t>
            </a:r>
            <a:r>
              <a:rPr lang="en-US" sz="1600" dirty="0">
                <a:solidFill>
                  <a:srgbClr val="000000"/>
                </a:solidFill>
                <a:ea typeface="ＭＳ Ｐゴシック" panose="020B0600070205080204" pitchFamily="34" charset="-128"/>
              </a:rPr>
              <a:t> and the ever-changing aspects of mass media form a gap between the elderly's old school values and new school ideas.</a:t>
            </a:r>
            <a:endParaRPr lang="hu-HU" sz="1600" dirty="0">
              <a:solidFill>
                <a:srgbClr val="000000"/>
              </a:solidFill>
              <a:ea typeface="ＭＳ Ｐゴシック" panose="020B0600070205080204" pitchFamily="34" charset="-128"/>
            </a:endParaRPr>
          </a:p>
        </p:txBody>
      </p:sp>
      <p:pic>
        <p:nvPicPr>
          <p:cNvPr id="6" name="Kép 5"/>
          <p:cNvPicPr>
            <a:picLocks noChangeAspect="1"/>
          </p:cNvPicPr>
          <p:nvPr/>
        </p:nvPicPr>
        <p:blipFill>
          <a:blip r:embed="rId3"/>
          <a:stretch>
            <a:fillRect/>
          </a:stretch>
        </p:blipFill>
        <p:spPr>
          <a:xfrm>
            <a:off x="414722" y="2614498"/>
            <a:ext cx="1887068" cy="2368613"/>
          </a:xfrm>
          <a:prstGeom prst="rect">
            <a:avLst/>
          </a:prstGeom>
        </p:spPr>
      </p:pic>
      <p:sp>
        <p:nvSpPr>
          <p:cNvPr id="7" name="Szövegdoboz 6"/>
          <p:cNvSpPr txBox="1"/>
          <p:nvPr/>
        </p:nvSpPr>
        <p:spPr>
          <a:xfrm>
            <a:off x="2802982" y="3953965"/>
            <a:ext cx="5975258" cy="1323439"/>
          </a:xfrm>
          <a:prstGeom prst="rect">
            <a:avLst/>
          </a:prstGeom>
          <a:noFill/>
        </p:spPr>
        <p:txBody>
          <a:bodyPr wrap="square" rtlCol="0">
            <a:spAutoFit/>
          </a:bodyPr>
          <a:lstStyle/>
          <a:p>
            <a:pPr eaLnBrk="0" fontAlgn="base" hangingPunct="0">
              <a:spcBef>
                <a:spcPct val="0"/>
              </a:spcBef>
              <a:spcAft>
                <a:spcPct val="0"/>
              </a:spcAft>
            </a:pPr>
            <a:r>
              <a:rPr lang="en-US" sz="1600" i="1" dirty="0">
                <a:solidFill>
                  <a:srgbClr val="000000"/>
                </a:solidFill>
                <a:ea typeface="ＭＳ Ｐゴシック" panose="020B0600070205080204" pitchFamily="34" charset="-128"/>
              </a:rPr>
              <a:t>Dame Helen Mirren, age 73, posted a photo on Instagram, taken while she was in Lithuania. She was sporting a sleek black </a:t>
            </a:r>
            <a:r>
              <a:rPr lang="en-US" sz="1600" i="1" dirty="0" err="1">
                <a:solidFill>
                  <a:srgbClr val="000000"/>
                </a:solidFill>
                <a:ea typeface="ＭＳ Ｐゴシック" panose="020B0600070205080204" pitchFamily="34" charset="-128"/>
              </a:rPr>
              <a:t>Tumi</a:t>
            </a:r>
            <a:r>
              <a:rPr lang="en-US" sz="1600" i="1" dirty="0">
                <a:solidFill>
                  <a:srgbClr val="000000"/>
                </a:solidFill>
                <a:ea typeface="ＭＳ Ｐゴシック" panose="020B0600070205080204" pitchFamily="34" charset="-128"/>
              </a:rPr>
              <a:t> backpack strapped over her shoulders.</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After</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receiving</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nasty</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remarks</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she</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posted</a:t>
            </a:r>
            <a:r>
              <a:rPr lang="hu-HU" sz="1600" i="1" dirty="0">
                <a:solidFill>
                  <a:srgbClr val="000000"/>
                </a:solidFill>
                <a:ea typeface="ＭＳ Ｐゴシック" panose="020B0600070205080204" pitchFamily="34" charset="-128"/>
              </a:rPr>
              <a:t>: </a:t>
            </a:r>
            <a:r>
              <a:rPr lang="en-US" sz="1600" i="1" dirty="0">
                <a:solidFill>
                  <a:srgbClr val="000000"/>
                </a:solidFill>
                <a:ea typeface="ＭＳ Ｐゴシック" panose="020B0600070205080204" pitchFamily="34" charset="-128"/>
              </a:rPr>
              <a:t>‘Who says it’s a no-no! Why not defy these silly rules and make it a yes-yes.”</a:t>
            </a:r>
            <a:endParaRPr lang="hu-HU" sz="1600" i="1" dirty="0">
              <a:solidFill>
                <a:srgbClr val="000000"/>
              </a:solidFill>
              <a:ea typeface="ＭＳ Ｐゴシック" panose="020B0600070205080204" pitchFamily="34" charset="-128"/>
            </a:endParaRPr>
          </a:p>
        </p:txBody>
      </p:sp>
      <p:pic>
        <p:nvPicPr>
          <p:cNvPr id="8" name="Kép 7"/>
          <p:cNvPicPr>
            <a:picLocks noChangeAspect="1"/>
          </p:cNvPicPr>
          <p:nvPr/>
        </p:nvPicPr>
        <p:blipFill>
          <a:blip r:embed="rId4"/>
          <a:stretch>
            <a:fillRect/>
          </a:stretch>
        </p:blipFill>
        <p:spPr>
          <a:xfrm>
            <a:off x="414722" y="4461973"/>
            <a:ext cx="1887068" cy="1982040"/>
          </a:xfrm>
          <a:prstGeom prst="rect">
            <a:avLst/>
          </a:prstGeom>
        </p:spPr>
      </p:pic>
      <p:sp>
        <p:nvSpPr>
          <p:cNvPr id="9" name="Szövegdoboz 8"/>
          <p:cNvSpPr txBox="1"/>
          <p:nvPr/>
        </p:nvSpPr>
        <p:spPr>
          <a:xfrm>
            <a:off x="2820840" y="5366795"/>
            <a:ext cx="5587553" cy="1077218"/>
          </a:xfrm>
          <a:prstGeom prst="rect">
            <a:avLst/>
          </a:prstGeom>
          <a:noFill/>
        </p:spPr>
        <p:txBody>
          <a:bodyPr wrap="square" rtlCol="0">
            <a:spAutoFit/>
          </a:bodyPr>
          <a:lstStyle/>
          <a:p>
            <a:pPr eaLnBrk="0" fontAlgn="base" hangingPunct="0">
              <a:spcBef>
                <a:spcPct val="0"/>
              </a:spcBef>
              <a:spcAft>
                <a:spcPct val="0"/>
              </a:spcAft>
            </a:pPr>
            <a:r>
              <a:rPr lang="hu-HU" sz="1600" i="1" dirty="0">
                <a:solidFill>
                  <a:srgbClr val="000000"/>
                </a:solidFill>
                <a:ea typeface="ＭＳ Ｐゴシック" panose="020B0600070205080204" pitchFamily="34" charset="-128"/>
              </a:rPr>
              <a:t>Martha Stewart </a:t>
            </a:r>
            <a:r>
              <a:rPr lang="hu-HU" sz="1600" i="1" dirty="0" err="1">
                <a:solidFill>
                  <a:srgbClr val="000000"/>
                </a:solidFill>
                <a:ea typeface="ＭＳ Ｐゴシック" panose="020B0600070205080204" pitchFamily="34" charset="-128"/>
              </a:rPr>
              <a:t>who</a:t>
            </a:r>
            <a:r>
              <a:rPr lang="hu-HU" sz="1600" i="1" dirty="0">
                <a:solidFill>
                  <a:srgbClr val="000000"/>
                </a:solidFill>
                <a:ea typeface="ＭＳ Ｐゴシック" panose="020B0600070205080204" pitchFamily="34" charset="-128"/>
              </a:rPr>
              <a:t> is in </a:t>
            </a:r>
            <a:r>
              <a:rPr lang="hu-HU" sz="1600" i="1" dirty="0" err="1">
                <a:solidFill>
                  <a:srgbClr val="000000"/>
                </a:solidFill>
                <a:ea typeface="ＭＳ Ｐゴシック" panose="020B0600070205080204" pitchFamily="34" charset="-128"/>
              </a:rPr>
              <a:t>her</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late</a:t>
            </a:r>
            <a:r>
              <a:rPr lang="hu-HU" sz="1600" i="1" dirty="0">
                <a:solidFill>
                  <a:srgbClr val="000000"/>
                </a:solidFill>
                <a:ea typeface="ＭＳ Ｐゴシック" panose="020B0600070205080204" pitchFamily="34" charset="-128"/>
              </a:rPr>
              <a:t> 70’s   </a:t>
            </a:r>
            <a:r>
              <a:rPr lang="hu-HU" sz="1600" i="1" dirty="0" err="1">
                <a:solidFill>
                  <a:srgbClr val="000000"/>
                </a:solidFill>
                <a:ea typeface="ＭＳ Ｐゴシック" panose="020B0600070205080204" pitchFamily="34" charset="-128"/>
              </a:rPr>
              <a:t>answered</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to</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her</a:t>
            </a:r>
            <a:r>
              <a:rPr lang="hu-HU" sz="1600" i="1" dirty="0">
                <a:solidFill>
                  <a:srgbClr val="000000"/>
                </a:solidFill>
                <a:ea typeface="ＭＳ Ｐゴシック" panose="020B0600070205080204" pitchFamily="34" charset="-128"/>
              </a:rPr>
              <a:t> </a:t>
            </a:r>
            <a:r>
              <a:rPr lang="hu-HU" sz="1600" i="1" dirty="0" err="1">
                <a:solidFill>
                  <a:srgbClr val="000000"/>
                </a:solidFill>
                <a:ea typeface="ＭＳ Ｐゴシック" panose="020B0600070205080204" pitchFamily="34" charset="-128"/>
              </a:rPr>
              <a:t>critics</a:t>
            </a:r>
            <a:r>
              <a:rPr lang="hu-HU" sz="1600" i="1" dirty="0">
                <a:solidFill>
                  <a:srgbClr val="000000"/>
                </a:solidFill>
                <a:ea typeface="ＭＳ Ｐゴシック" panose="020B0600070205080204" pitchFamily="34" charset="-128"/>
              </a:rPr>
              <a:t>:  </a:t>
            </a:r>
            <a:r>
              <a:rPr lang="en-US" sz="1600" i="1" dirty="0">
                <a:solidFill>
                  <a:srgbClr val="000000"/>
                </a:solidFill>
                <a:ea typeface="ＭＳ Ｐゴシック" panose="020B0600070205080204" pitchFamily="34" charset="-128"/>
              </a:rPr>
              <a:t>“I feel sorry for you if you think I am too old to bicycle. I keep in excellent shape by doing many outdoor and indoor exercises and activities!”</a:t>
            </a:r>
            <a:endParaRPr lang="hu-HU" sz="1600" i="1" dirty="0">
              <a:solidFill>
                <a:srgbClr val="000000"/>
              </a:solidFill>
              <a:ea typeface="ＭＳ Ｐゴシック" panose="020B0600070205080204" pitchFamily="34" charset="-128"/>
            </a:endParaRPr>
          </a:p>
        </p:txBody>
      </p:sp>
      <p:sp>
        <p:nvSpPr>
          <p:cNvPr id="2" name="Dia számának helye 1"/>
          <p:cNvSpPr>
            <a:spLocks noGrp="1"/>
          </p:cNvSpPr>
          <p:nvPr>
            <p:ph type="sldNum" sz="quarter" idx="12"/>
          </p:nvPr>
        </p:nvSpPr>
        <p:spPr/>
        <p:txBody>
          <a:bodyPr/>
          <a:lstStyle/>
          <a:p>
            <a:pPr>
              <a:defRPr/>
            </a:pPr>
            <a:fld id="{B94A34DE-DBC2-4A65-9D44-F33BFC1AC91B}" type="slidenum">
              <a:rPr lang="hu-HU" altLang="hu-HU" smtClean="0">
                <a:solidFill>
                  <a:srgbClr val="000000"/>
                </a:solidFill>
              </a:rPr>
              <a:pPr>
                <a:defRPr/>
              </a:pPr>
              <a:t>6</a:t>
            </a:fld>
            <a:endParaRPr lang="hu-HU" altLang="hu-HU">
              <a:solidFill>
                <a:srgbClr val="000000"/>
              </a:solidFill>
            </a:endParaRPr>
          </a:p>
        </p:txBody>
      </p:sp>
    </p:spTree>
    <p:extLst>
      <p:ext uri="{BB962C8B-B14F-4D97-AF65-F5344CB8AC3E}">
        <p14:creationId xmlns:p14="http://schemas.microsoft.com/office/powerpoint/2010/main" val="343756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398" y="1359233"/>
            <a:ext cx="7886700" cy="659346"/>
          </a:xfrm>
        </p:spPr>
        <p:txBody>
          <a:bodyPr>
            <a:normAutofit/>
          </a:bodyPr>
          <a:lstStyle/>
          <a:p>
            <a:pPr algn="l"/>
            <a:r>
              <a:rPr lang="en-GB" sz="2400" b="1" dirty="0"/>
              <a:t>Old age is the future of the youth</a:t>
            </a:r>
          </a:p>
        </p:txBody>
      </p:sp>
      <p:sp>
        <p:nvSpPr>
          <p:cNvPr id="3" name="Tartalom helye 2"/>
          <p:cNvSpPr>
            <a:spLocks noGrp="1"/>
          </p:cNvSpPr>
          <p:nvPr>
            <p:ph idx="1"/>
          </p:nvPr>
        </p:nvSpPr>
        <p:spPr>
          <a:xfrm>
            <a:off x="628650" y="2052222"/>
            <a:ext cx="8323326" cy="4107034"/>
          </a:xfrm>
        </p:spPr>
        <p:txBody>
          <a:bodyPr>
            <a:noAutofit/>
          </a:bodyPr>
          <a:lstStyle/>
          <a:p>
            <a:pPr marL="0" indent="0">
              <a:buNone/>
            </a:pPr>
            <a:r>
              <a:rPr lang="en-GB" sz="1600" dirty="0"/>
              <a:t>What everyone needs to grasp is that to be ageist is to hate your future self. My age is 69. That’s a fact. But why should that come with any negative connotations?</a:t>
            </a:r>
            <a:endParaRPr lang="hu-HU" sz="1600" dirty="0"/>
          </a:p>
          <a:p>
            <a:pPr marL="0" indent="0" fontAlgn="base">
              <a:buNone/>
            </a:pPr>
            <a:r>
              <a:rPr lang="en-GB" sz="1600" dirty="0"/>
              <a:t>The common perception among advertising agencies is that younger age groups spend more than older age groups. Recent studies show that while 65-73-old consumers outspend their counterparts in the 35-44-year category, their potential power as consumers is ignored.</a:t>
            </a:r>
          </a:p>
          <a:p>
            <a:pPr marL="0" indent="0" fontAlgn="base">
              <a:buNone/>
            </a:pPr>
            <a:r>
              <a:rPr lang="en-GB" sz="1600" dirty="0"/>
              <a:t>Advertisers focus their marketing on younger women who are primarily responsible for household purchases. But 60+is the fastest growing market for smartphones, social media and internet services and on dating sites; they’re financially less risk-averse than younger people.</a:t>
            </a:r>
          </a:p>
          <a:p>
            <a:pPr marL="0" indent="0">
              <a:buNone/>
            </a:pPr>
            <a:r>
              <a:rPr lang="en-GB" sz="1600" dirty="0"/>
              <a:t>Media still show a continuing negative portrayal of older persons manifested mostly through comments referring to decline and deterioration in old age.</a:t>
            </a:r>
          </a:p>
          <a:p>
            <a:pPr marL="0" indent="0">
              <a:buNone/>
            </a:pPr>
            <a:endParaRPr lang="hu-HU" sz="1600" b="1"/>
          </a:p>
          <a:p>
            <a:pPr marL="0" indent="0">
              <a:buNone/>
            </a:pPr>
            <a:r>
              <a:rPr lang="en-GB" sz="1600" b="1"/>
              <a:t>People </a:t>
            </a:r>
            <a:r>
              <a:rPr lang="en-GB" sz="1600" b="1" dirty="0"/>
              <a:t>are seldom depicted as experienced elders. Rather, older people who are tolerated and respected to the extent they can act like younger people and work, exercise, and have healthy relationships.</a:t>
            </a:r>
          </a:p>
        </p:txBody>
      </p:sp>
      <p:pic>
        <p:nvPicPr>
          <p:cNvPr id="4" name="Kép 3"/>
          <p:cNvPicPr>
            <a:picLocks noChangeAspect="1"/>
          </p:cNvPicPr>
          <p:nvPr/>
        </p:nvPicPr>
        <p:blipFill>
          <a:blip r:embed="rId2"/>
          <a:stretch>
            <a:fillRect/>
          </a:stretch>
        </p:blipFill>
        <p:spPr>
          <a:xfrm>
            <a:off x="7815833" y="0"/>
            <a:ext cx="1328167" cy="1989448"/>
          </a:xfrm>
          <a:prstGeom prst="rect">
            <a:avLst/>
          </a:prstGeom>
        </p:spPr>
      </p:pic>
      <p:sp>
        <p:nvSpPr>
          <p:cNvPr id="5" name="Dia számának helye 4"/>
          <p:cNvSpPr>
            <a:spLocks noGrp="1"/>
          </p:cNvSpPr>
          <p:nvPr>
            <p:ph type="sldNum" sz="quarter" idx="12"/>
          </p:nvPr>
        </p:nvSpPr>
        <p:spPr/>
        <p:txBody>
          <a:bodyPr/>
          <a:lstStyle/>
          <a:p>
            <a:pPr>
              <a:defRPr/>
            </a:pPr>
            <a:fld id="{FC679AA9-7CA6-4449-AAD3-E95F07F1DD92}" type="slidenum">
              <a:rPr lang="hu-HU" altLang="hu-HU" smtClean="0">
                <a:solidFill>
                  <a:srgbClr val="000000"/>
                </a:solidFill>
              </a:rPr>
              <a:pPr>
                <a:defRPr/>
              </a:pPr>
              <a:t>7</a:t>
            </a:fld>
            <a:endParaRPr lang="hu-HU" altLang="hu-HU">
              <a:solidFill>
                <a:srgbClr val="000000"/>
              </a:solidFill>
            </a:endParaRPr>
          </a:p>
        </p:txBody>
      </p:sp>
    </p:spTree>
    <p:extLst>
      <p:ext uri="{BB962C8B-B14F-4D97-AF65-F5344CB8AC3E}">
        <p14:creationId xmlns:p14="http://schemas.microsoft.com/office/powerpoint/2010/main" val="323088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957531" y="1081985"/>
            <a:ext cx="3519579" cy="1325563"/>
          </a:xfrm>
        </p:spPr>
        <p:txBody>
          <a:bodyPr/>
          <a:lstStyle/>
          <a:p>
            <a:pPr algn="l"/>
            <a:r>
              <a:rPr lang="en-GB" sz="2400" b="1" dirty="0">
                <a:latin typeface="Arial" panose="020B0604020202020204" pitchFamily="34" charset="0"/>
                <a:cs typeface="Arial" panose="020B0604020202020204" pitchFamily="34" charset="0"/>
              </a:rPr>
              <a:t>Slowly changing</a:t>
            </a:r>
            <a:r>
              <a:rPr lang="en-GB" b="1"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picture</a:t>
            </a:r>
          </a:p>
        </p:txBody>
      </p:sp>
      <p:sp>
        <p:nvSpPr>
          <p:cNvPr id="3" name="Tartalom helye 2"/>
          <p:cNvSpPr>
            <a:spLocks noGrp="1"/>
          </p:cNvSpPr>
          <p:nvPr>
            <p:ph idx="4294967295"/>
          </p:nvPr>
        </p:nvSpPr>
        <p:spPr>
          <a:xfrm>
            <a:off x="793751" y="3371579"/>
            <a:ext cx="7720522" cy="2977461"/>
          </a:xfrm>
        </p:spPr>
        <p:txBody>
          <a:bodyPr>
            <a:normAutofit/>
          </a:bodyPr>
          <a:lstStyle/>
          <a:p>
            <a:pPr fontAlgn="base"/>
            <a:r>
              <a:rPr lang="en-GB" sz="1600" dirty="0"/>
              <a:t>There have been some shifts in the ad</a:t>
            </a:r>
            <a:r>
              <a:rPr lang="hu-HU" sz="1600" dirty="0"/>
              <a:t> </a:t>
            </a:r>
            <a:r>
              <a:rPr lang="en-GB" sz="1600" dirty="0"/>
              <a:t>industry recently. You see more older actors and actresses capturing the true experience of ageing now. There’s more positive representation of older age and that will be crucial in improving attitudes over the longer term. </a:t>
            </a:r>
          </a:p>
          <a:p>
            <a:pPr fontAlgn="base"/>
            <a:r>
              <a:rPr lang="en-GB" sz="1600" dirty="0"/>
              <a:t>McCann, which runs a network of advertising agencies, suggested in a report last year</a:t>
            </a:r>
            <a:r>
              <a:rPr lang="en-GB" sz="1600" dirty="0">
                <a:hlinkClick r:id="rId2"/>
              </a:rPr>
              <a:t> </a:t>
            </a:r>
            <a:r>
              <a:rPr lang="en-GB" sz="1600" dirty="0"/>
              <a:t> that marketing campaigns consider perspectives of aging as “a journey of limitless opportunities and personal growth” rather than “as a time of anxiety and uncertainty.”</a:t>
            </a:r>
          </a:p>
          <a:p>
            <a:pPr fontAlgn="base"/>
            <a:r>
              <a:rPr lang="en-GB" sz="1600" dirty="0"/>
              <a:t>In 2019 customer searches on Getty for images of “seniors” had increased 151 percent from a year earlier. The most popular image in the category now shows a group of women in T-shirts practicing yoga. A decade earlier, the best-selling photo featured a couple in sweaters embracing on a beach.</a:t>
            </a:r>
          </a:p>
          <a:p>
            <a:pPr marL="0" indent="0">
              <a:buNone/>
            </a:pPr>
            <a:endParaRPr lang="hu-HU" sz="1600" dirty="0"/>
          </a:p>
        </p:txBody>
      </p:sp>
      <p:pic>
        <p:nvPicPr>
          <p:cNvPr id="1026" name="Picture 2" descr="sport idősebb kor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066" y="0"/>
            <a:ext cx="5152934" cy="2924641"/>
          </a:xfrm>
          <a:prstGeom prst="rect">
            <a:avLst/>
          </a:prstGeom>
          <a:noFill/>
          <a:extLst>
            <a:ext uri="{909E8E84-426E-40DD-AFC4-6F175D3DCCD1}">
              <a14:hiddenFill xmlns:a14="http://schemas.microsoft.com/office/drawing/2010/main">
                <a:solidFill>
                  <a:srgbClr val="FFFFFF"/>
                </a:solidFill>
              </a14:hiddenFill>
            </a:ext>
          </a:extLst>
        </p:spPr>
      </p:pic>
      <p:sp>
        <p:nvSpPr>
          <p:cNvPr id="4" name="Dia számának helye 3"/>
          <p:cNvSpPr>
            <a:spLocks noGrp="1"/>
          </p:cNvSpPr>
          <p:nvPr>
            <p:ph type="sldNum" sz="quarter" idx="12"/>
          </p:nvPr>
        </p:nvSpPr>
        <p:spPr/>
        <p:txBody>
          <a:bodyPr/>
          <a:lstStyle/>
          <a:p>
            <a:fld id="{6DB0002C-4AAC-4E4E-A24D-9D16FCC4BABC}" type="slidenum">
              <a:rPr lang="hu-HU" smtClean="0"/>
              <a:t>8</a:t>
            </a:fld>
            <a:endParaRPr lang="hu-HU"/>
          </a:p>
        </p:txBody>
      </p:sp>
    </p:spTree>
    <p:extLst>
      <p:ext uri="{BB962C8B-B14F-4D97-AF65-F5344CB8AC3E}">
        <p14:creationId xmlns:p14="http://schemas.microsoft.com/office/powerpoint/2010/main" val="365917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1303332"/>
            <a:ext cx="7886700" cy="1325563"/>
          </a:xfrm>
        </p:spPr>
        <p:txBody>
          <a:bodyPr>
            <a:normAutofit/>
          </a:bodyPr>
          <a:lstStyle/>
          <a:p>
            <a:pPr algn="l"/>
            <a:r>
              <a:rPr lang="en-GB" sz="2400" b="1" dirty="0"/>
              <a:t>Why do we have to challenge the current media approach?</a:t>
            </a:r>
          </a:p>
        </p:txBody>
      </p:sp>
      <p:sp>
        <p:nvSpPr>
          <p:cNvPr id="3" name="Tartalom helye 2"/>
          <p:cNvSpPr>
            <a:spLocks noGrp="1"/>
          </p:cNvSpPr>
          <p:nvPr>
            <p:ph idx="1"/>
          </p:nvPr>
        </p:nvSpPr>
        <p:spPr>
          <a:xfrm>
            <a:off x="628650" y="2587505"/>
            <a:ext cx="8332470" cy="3925433"/>
          </a:xfrm>
        </p:spPr>
        <p:txBody>
          <a:bodyPr>
            <a:normAutofit/>
          </a:bodyPr>
          <a:lstStyle/>
          <a:p>
            <a:r>
              <a:rPr lang="en-GB" sz="1600" b="1" dirty="0"/>
              <a:t>Media consumption habits have changed</a:t>
            </a:r>
          </a:p>
          <a:p>
            <a:pPr marL="0" indent="0">
              <a:buNone/>
            </a:pPr>
            <a:r>
              <a:rPr lang="en-GB" sz="1600" dirty="0"/>
              <a:t>Media has become imminent part of the everyday life of all generations. The </a:t>
            </a:r>
            <a:r>
              <a:rPr lang="hu-HU" sz="1600" dirty="0" err="1"/>
              <a:t>first</a:t>
            </a:r>
            <a:r>
              <a:rPr lang="hu-HU" sz="1600" dirty="0"/>
              <a:t> </a:t>
            </a:r>
            <a:r>
              <a:rPr lang="en-GB" sz="1600" dirty="0"/>
              <a:t>online generation is already in retirement, and we spend as many hours before the screens as our grandchildren. We use media also differently than decades ago. Instead of reading a magazine or watching our favourite  TV shows we are online now, often using  more than on</a:t>
            </a:r>
            <a:r>
              <a:rPr lang="hu-HU" sz="1600" dirty="0"/>
              <a:t>e</a:t>
            </a:r>
            <a:r>
              <a:rPr lang="en-GB" sz="1600" dirty="0"/>
              <a:t> screen simultaneously. We use streaming services, rerun shows from the 80ies and </a:t>
            </a:r>
            <a:r>
              <a:rPr lang="hu-HU" sz="1600" dirty="0" err="1"/>
              <a:t>are</a:t>
            </a:r>
            <a:r>
              <a:rPr lang="hu-HU" sz="1600" dirty="0"/>
              <a:t> </a:t>
            </a:r>
            <a:r>
              <a:rPr lang="en-GB" sz="1600" dirty="0"/>
              <a:t>ready to pay for the online edition of our favourite  magazines or dailies.</a:t>
            </a:r>
          </a:p>
          <a:p>
            <a:r>
              <a:rPr lang="en-GB" sz="1600" b="1" dirty="0"/>
              <a:t>Media content has changed</a:t>
            </a:r>
          </a:p>
          <a:p>
            <a:pPr marL="0" indent="0">
              <a:buNone/>
            </a:pPr>
            <a:r>
              <a:rPr lang="en-GB" sz="1600" dirty="0"/>
              <a:t>There are shorter articles, more  pictures, the episodes of the series are shorter and artist</a:t>
            </a:r>
            <a:r>
              <a:rPr lang="hu-HU" sz="1600" dirty="0"/>
              <a:t>s</a:t>
            </a:r>
            <a:r>
              <a:rPr lang="en-GB" sz="1600" dirty="0"/>
              <a:t> who refused to appear on a </a:t>
            </a:r>
            <a:r>
              <a:rPr lang="en-GB" sz="1600" dirty="0" err="1"/>
              <a:t>tv</a:t>
            </a:r>
            <a:r>
              <a:rPr lang="en-GB" sz="1600" dirty="0"/>
              <a:t> show </a:t>
            </a:r>
            <a:r>
              <a:rPr lang="hu-HU" sz="1600"/>
              <a:t>earlier </a:t>
            </a:r>
            <a:r>
              <a:rPr lang="en-GB" sz="1600"/>
              <a:t>now </a:t>
            </a:r>
            <a:r>
              <a:rPr lang="en-GB" sz="1600" dirty="0"/>
              <a:t>are happy to get </a:t>
            </a:r>
            <a:r>
              <a:rPr lang="en-GB" sz="1600"/>
              <a:t>a </a:t>
            </a:r>
            <a:r>
              <a:rPr lang="hu-HU" sz="1600"/>
              <a:t>brief </a:t>
            </a:r>
            <a:r>
              <a:rPr lang="en-GB" sz="1600"/>
              <a:t>role </a:t>
            </a:r>
            <a:r>
              <a:rPr lang="en-GB" sz="1600" dirty="0"/>
              <a:t>in the 3rd </a:t>
            </a:r>
            <a:r>
              <a:rPr lang="hu-HU" sz="1600"/>
              <a:t>season</a:t>
            </a:r>
            <a:r>
              <a:rPr lang="en-GB" sz="1600"/>
              <a:t> </a:t>
            </a:r>
            <a:r>
              <a:rPr lang="en-GB" sz="1600" dirty="0"/>
              <a:t>of a Netflix show. </a:t>
            </a:r>
          </a:p>
          <a:p>
            <a:r>
              <a:rPr lang="en-GB" sz="1600" b="1" dirty="0"/>
              <a:t>News </a:t>
            </a:r>
            <a:r>
              <a:rPr lang="hu-HU" sz="1600" b="1" dirty="0" err="1"/>
              <a:t>have</a:t>
            </a:r>
            <a:r>
              <a:rPr lang="hu-HU" sz="1600" b="1" dirty="0"/>
              <a:t> </a:t>
            </a:r>
            <a:r>
              <a:rPr lang="hu-HU" sz="1600" b="1" dirty="0" err="1"/>
              <a:t>changed</a:t>
            </a:r>
            <a:r>
              <a:rPr lang="hu-HU" sz="1600" b="1" dirty="0"/>
              <a:t> </a:t>
            </a:r>
          </a:p>
          <a:p>
            <a:pPr marL="0" indent="0">
              <a:buNone/>
            </a:pPr>
            <a:r>
              <a:rPr lang="en-GB" sz="1600" dirty="0"/>
              <a:t>Perhaps the greatest challenge of all media related issues is the spread of fake news and fake portals</a:t>
            </a:r>
            <a:endParaRPr lang="en-GB" dirty="0"/>
          </a:p>
        </p:txBody>
      </p:sp>
      <p:sp>
        <p:nvSpPr>
          <p:cNvPr id="4" name="Dia számának helye 3"/>
          <p:cNvSpPr>
            <a:spLocks noGrp="1"/>
          </p:cNvSpPr>
          <p:nvPr>
            <p:ph type="sldNum" sz="quarter" idx="12"/>
          </p:nvPr>
        </p:nvSpPr>
        <p:spPr/>
        <p:txBody>
          <a:bodyPr/>
          <a:lstStyle/>
          <a:p>
            <a:pPr>
              <a:defRPr/>
            </a:pPr>
            <a:fld id="{FC679AA9-7CA6-4449-AAD3-E95F07F1DD92}" type="slidenum">
              <a:rPr lang="hu-HU" altLang="hu-HU" smtClean="0">
                <a:solidFill>
                  <a:srgbClr val="000000"/>
                </a:solidFill>
              </a:rPr>
              <a:pPr>
                <a:defRPr/>
              </a:pPr>
              <a:t>9</a:t>
            </a:fld>
            <a:endParaRPr lang="hu-HU" altLang="hu-HU">
              <a:solidFill>
                <a:srgbClr val="000000"/>
              </a:solidFill>
            </a:endParaRPr>
          </a:p>
        </p:txBody>
      </p:sp>
    </p:spTree>
    <p:extLst>
      <p:ext uri="{BB962C8B-B14F-4D97-AF65-F5344CB8AC3E}">
        <p14:creationId xmlns:p14="http://schemas.microsoft.com/office/powerpoint/2010/main" val="3082141798"/>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1811</Words>
  <Application>Microsoft Office PowerPoint</Application>
  <PresentationFormat>Diavetítés a képernyőre (4:3 oldalarány)</PresentationFormat>
  <Paragraphs>128</Paragraphs>
  <Slides>13</Slides>
  <Notes>2</Notes>
  <HiddenSlides>0</HiddenSlides>
  <MMClips>0</MMClips>
  <ScaleCrop>false</ScaleCrop>
  <HeadingPairs>
    <vt:vector size="6" baseType="variant">
      <vt:variant>
        <vt:lpstr>Használt betűtípusok</vt:lpstr>
      </vt:variant>
      <vt:variant>
        <vt:i4>4</vt:i4>
      </vt:variant>
      <vt:variant>
        <vt:lpstr>Téma</vt:lpstr>
      </vt:variant>
      <vt:variant>
        <vt:i4>6</vt:i4>
      </vt:variant>
      <vt:variant>
        <vt:lpstr>Diacímek</vt:lpstr>
      </vt:variant>
      <vt:variant>
        <vt:i4>13</vt:i4>
      </vt:variant>
    </vt:vector>
  </HeadingPairs>
  <TitlesOfParts>
    <vt:vector size="23" baseType="lpstr">
      <vt:lpstr>Arial</vt:lpstr>
      <vt:lpstr>Calibri</vt:lpstr>
      <vt:lpstr>Calibri Light</vt:lpstr>
      <vt:lpstr>ProximaNova</vt:lpstr>
      <vt:lpstr>Office-téma</vt:lpstr>
      <vt:lpstr>Alapértelmezett terv</vt:lpstr>
      <vt:lpstr>1_Alapértelmezett terv</vt:lpstr>
      <vt:lpstr>2_Alapértelmezett terv</vt:lpstr>
      <vt:lpstr>3_Alapértelmezett terv</vt:lpstr>
      <vt:lpstr>4_Alapértelmezett terv</vt:lpstr>
      <vt:lpstr>PowerPoint-bemutató</vt:lpstr>
      <vt:lpstr>Why this topic again</vt:lpstr>
      <vt:lpstr>Beijing+25</vt:lpstr>
      <vt:lpstr>Forms of ageism in media</vt:lpstr>
      <vt:lpstr>Examples of everyday ageism in media</vt:lpstr>
      <vt:lpstr>PowerPoint-bemutató</vt:lpstr>
      <vt:lpstr>Old age is the future of the youth</vt:lpstr>
      <vt:lpstr>Slowly changing picture</vt:lpstr>
      <vt:lpstr>Why do we have to challenge the current media approach?</vt:lpstr>
      <vt:lpstr>Social media is the main tool to generate changes</vt:lpstr>
      <vt:lpstr>What can we all do about ageism in media? </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Tibor Molnar</dc:creator>
  <cp:lastModifiedBy>Ferenczi Andrea</cp:lastModifiedBy>
  <cp:revision>18</cp:revision>
  <dcterms:created xsi:type="dcterms:W3CDTF">2020-07-31T06:35:40Z</dcterms:created>
  <dcterms:modified xsi:type="dcterms:W3CDTF">2020-08-04T16:39:23Z</dcterms:modified>
</cp:coreProperties>
</file>