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94" r:id="rId3"/>
    <p:sldId id="296" r:id="rId4"/>
    <p:sldId id="257" r:id="rId5"/>
    <p:sldId id="305" r:id="rId6"/>
    <p:sldId id="306" r:id="rId7"/>
    <p:sldId id="295" r:id="rId8"/>
    <p:sldId id="258" r:id="rId9"/>
    <p:sldId id="297" r:id="rId10"/>
    <p:sldId id="298" r:id="rId11"/>
    <p:sldId id="299" r:id="rId12"/>
    <p:sldId id="300" r:id="rId13"/>
    <p:sldId id="259" r:id="rId14"/>
    <p:sldId id="271" r:id="rId15"/>
    <p:sldId id="307" r:id="rId16"/>
    <p:sldId id="277" r:id="rId17"/>
  </p:sldIdLst>
  <p:sldSz cx="9144000" cy="6858000" type="screen4x3"/>
  <p:notesSz cx="6669088" cy="9926638"/>
  <p:defaultTextStyle>
    <a:defPPr>
      <a:defRPr lang="hu-HU"/>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4" d="100"/>
          <a:sy n="74" d="100"/>
        </p:scale>
        <p:origin x="-126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DF80E61C-53A4-40FD-80A9-11985A0A6293}"/>
              </a:ext>
            </a:extLst>
          </p:cNvPr>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Arial" charset="0"/>
              </a:defRPr>
            </a:lvl1pPr>
          </a:lstStyle>
          <a:p>
            <a:pPr>
              <a:defRPr/>
            </a:pPr>
            <a:endParaRPr lang="hu-HU"/>
          </a:p>
        </p:txBody>
      </p:sp>
      <p:sp>
        <p:nvSpPr>
          <p:cNvPr id="18435" name="Rectangle 3">
            <a:extLst>
              <a:ext uri="{FF2B5EF4-FFF2-40B4-BE49-F238E27FC236}">
                <a16:creationId xmlns:a16="http://schemas.microsoft.com/office/drawing/2014/main" xmlns="" id="{AAAC8A95-43CA-4DD9-A15C-291490D61D38}"/>
              </a:ext>
            </a:extLst>
          </p:cNvPr>
          <p:cNvSpPr>
            <a:spLocks noGrp="1" noChangeArrowheads="1"/>
          </p:cNvSpPr>
          <p:nvPr>
            <p:ph type="dt"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Arial" charset="0"/>
              </a:defRPr>
            </a:lvl1pPr>
          </a:lstStyle>
          <a:p>
            <a:pPr>
              <a:defRPr/>
            </a:pPr>
            <a:endParaRPr lang="hu-HU"/>
          </a:p>
        </p:txBody>
      </p:sp>
      <p:sp>
        <p:nvSpPr>
          <p:cNvPr id="19460" name="Rectangle 4">
            <a:extLst>
              <a:ext uri="{FF2B5EF4-FFF2-40B4-BE49-F238E27FC236}">
                <a16:creationId xmlns:a16="http://schemas.microsoft.com/office/drawing/2014/main" xmlns="" id="{0DE778B8-14B8-4464-A383-33D3DDC85970}"/>
              </a:ext>
            </a:extLst>
          </p:cNvPr>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18437" name="Rectangle 5">
            <a:extLst>
              <a:ext uri="{FF2B5EF4-FFF2-40B4-BE49-F238E27FC236}">
                <a16:creationId xmlns:a16="http://schemas.microsoft.com/office/drawing/2014/main" xmlns="" id="{29F1C182-47ED-45D5-846F-B81383C0551F}"/>
              </a:ext>
            </a:extLst>
          </p:cNvPr>
          <p:cNvSpPr>
            <a:spLocks noGrp="1" noChangeArrowheads="1"/>
          </p:cNvSpPr>
          <p:nvPr>
            <p:ph type="body" sz="quarter" idx="3"/>
          </p:nvPr>
        </p:nvSpPr>
        <p:spPr bwMode="auto">
          <a:xfrm>
            <a:off x="666750" y="4714875"/>
            <a:ext cx="53355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18438" name="Rectangle 6">
            <a:extLst>
              <a:ext uri="{FF2B5EF4-FFF2-40B4-BE49-F238E27FC236}">
                <a16:creationId xmlns:a16="http://schemas.microsoft.com/office/drawing/2014/main" xmlns="" id="{86B5AEC5-090A-45B0-9A5F-6F0CF74DB181}"/>
              </a:ext>
            </a:extLst>
          </p:cNvPr>
          <p:cNvSpPr>
            <a:spLocks noGrp="1" noChangeArrowheads="1"/>
          </p:cNvSpPr>
          <p:nvPr>
            <p:ph type="ftr" sz="quarter" idx="4"/>
          </p:nvPr>
        </p:nvSpPr>
        <p:spPr bwMode="auto">
          <a:xfrm>
            <a:off x="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Arial" charset="0"/>
              </a:defRPr>
            </a:lvl1pPr>
          </a:lstStyle>
          <a:p>
            <a:pPr>
              <a:defRPr/>
            </a:pPr>
            <a:endParaRPr lang="hu-HU"/>
          </a:p>
        </p:txBody>
      </p:sp>
      <p:sp>
        <p:nvSpPr>
          <p:cNvPr id="18439" name="Rectangle 7">
            <a:extLst>
              <a:ext uri="{FF2B5EF4-FFF2-40B4-BE49-F238E27FC236}">
                <a16:creationId xmlns:a16="http://schemas.microsoft.com/office/drawing/2014/main" xmlns="" id="{A3A8C189-CA1E-4E42-8F21-B91F64697452}"/>
              </a:ext>
            </a:extLst>
          </p:cNvPr>
          <p:cNvSpPr>
            <a:spLocks noGrp="1" noChangeArrowheads="1"/>
          </p:cNvSpPr>
          <p:nvPr>
            <p:ph type="sldNum" sz="quarter" idx="5"/>
          </p:nvPr>
        </p:nvSpPr>
        <p:spPr bwMode="auto">
          <a:xfrm>
            <a:off x="377825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C1CCF8C-A376-4D8D-95A9-EE604B97AD35}" type="slidenum">
              <a:rPr lang="hu-HU" altLang="hu-HU"/>
              <a:pPr>
                <a:defRPr/>
              </a:pPr>
              <a:t>‹#›</a:t>
            </a:fld>
            <a:endParaRPr lang="hu-HU" altLang="hu-HU"/>
          </a:p>
        </p:txBody>
      </p:sp>
    </p:spTree>
    <p:extLst>
      <p:ext uri="{BB962C8B-B14F-4D97-AF65-F5344CB8AC3E}">
        <p14:creationId xmlns:p14="http://schemas.microsoft.com/office/powerpoint/2010/main" val="13896588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a:extLst>
              <a:ext uri="{FF2B5EF4-FFF2-40B4-BE49-F238E27FC236}">
                <a16:creationId xmlns:a16="http://schemas.microsoft.com/office/drawing/2014/main" xmlns="" id="{7892969D-7E09-4395-A20D-AFB348C01992}"/>
              </a:ext>
            </a:extLst>
          </p:cNvPr>
          <p:cNvSpPr>
            <a:spLocks noGrp="1" noRot="1" noChangeAspect="1"/>
          </p:cNvSpPr>
          <p:nvPr>
            <p:ph type="sldImg"/>
          </p:nvPr>
        </p:nvSpPr>
        <p:spPr/>
      </p:sp>
      <p:sp>
        <p:nvSpPr>
          <p:cNvPr id="4099" name="Jegyzetek helye 2"/>
          <p:cNvSpPr>
            <a:spLocks noGrp="1" noChangeArrowheads="1"/>
          </p:cNvSpPr>
          <p:nvPr>
            <p:ph type="body" idx="1"/>
          </p:nvPr>
        </p:nvSpPr>
        <p:spPr>
          <a:noFill/>
        </p:spPr>
        <p:txBody>
          <a:bodyPr/>
          <a:lstStyle/>
          <a:p>
            <a:endParaRPr lang="hu-HU" altLang="hu-HU">
              <a:latin typeface="Arial" panose="020B0604020202020204" pitchFamily="34" charset="0"/>
              <a:ea typeface="ＭＳ Ｐゴシック" panose="020B0600070205080204" pitchFamily="34" charset="-128"/>
              <a:cs typeface="Arial" panose="020B0604020202020204" pitchFamily="34" charset="0"/>
            </a:endParaRPr>
          </a:p>
        </p:txBody>
      </p:sp>
      <p:sp>
        <p:nvSpPr>
          <p:cNvPr id="4100" name="Dia számának helye 3"/>
          <p:cNvSpPr>
            <a:spLocks noGrp="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9E1828C-1B22-4808-82A0-8EA35B7F5234}" type="slidenum">
              <a:rPr lang="hu-HU" altLang="hu-HU" smtClean="0"/>
              <a:pPr/>
              <a:t>1</a:t>
            </a:fld>
            <a:endParaRPr lang="hu-HU" altLang="hu-HU"/>
          </a:p>
        </p:txBody>
      </p:sp>
    </p:spTree>
    <p:extLst>
      <p:ext uri="{BB962C8B-B14F-4D97-AF65-F5344CB8AC3E}">
        <p14:creationId xmlns:p14="http://schemas.microsoft.com/office/powerpoint/2010/main" val="3311621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a:extLst>
              <a:ext uri="{FF2B5EF4-FFF2-40B4-BE49-F238E27FC236}">
                <a16:creationId xmlns:a16="http://schemas.microsoft.com/office/drawing/2014/main" xmlns="" id="{3D22DB91-CA44-4F5C-AA73-673024AFE538}"/>
              </a:ext>
            </a:extLst>
          </p:cNvPr>
          <p:cNvSpPr>
            <a:spLocks noGrp="1" noRot="1" noChangeAspect="1"/>
          </p:cNvSpPr>
          <p:nvPr>
            <p:ph type="sldImg"/>
          </p:nvPr>
        </p:nvSpPr>
        <p:spPr/>
      </p:sp>
      <p:sp>
        <p:nvSpPr>
          <p:cNvPr id="8195" name="Jegyzetek helye 2"/>
          <p:cNvSpPr>
            <a:spLocks noGrp="1" noChangeArrowheads="1"/>
          </p:cNvSpPr>
          <p:nvPr>
            <p:ph type="body" idx="1"/>
          </p:nvPr>
        </p:nvSpPr>
        <p:spPr>
          <a:noFill/>
        </p:spPr>
        <p:txBody>
          <a:bodyPr/>
          <a:lstStyle/>
          <a:p>
            <a:endParaRPr lang="hu-HU" altLang="hu-HU">
              <a:latin typeface="Arial" panose="020B0604020202020204" pitchFamily="34" charset="0"/>
              <a:ea typeface="ＭＳ Ｐゴシック" panose="020B0600070205080204" pitchFamily="34" charset="-128"/>
              <a:cs typeface="Arial" panose="020B0604020202020204" pitchFamily="34" charset="0"/>
            </a:endParaRPr>
          </a:p>
        </p:txBody>
      </p:sp>
      <p:sp>
        <p:nvSpPr>
          <p:cNvPr id="8196" name="Dia számának helye 3"/>
          <p:cNvSpPr>
            <a:spLocks noGrp="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CFF0D93-B71D-4A94-A5CD-3F42FB06ED74}" type="slidenum">
              <a:rPr lang="hu-HU" altLang="hu-HU" smtClean="0"/>
              <a:pPr/>
              <a:t>10</a:t>
            </a:fld>
            <a:endParaRPr lang="hu-HU" altLang="hu-HU"/>
          </a:p>
        </p:txBody>
      </p:sp>
    </p:spTree>
    <p:extLst>
      <p:ext uri="{BB962C8B-B14F-4D97-AF65-F5344CB8AC3E}">
        <p14:creationId xmlns:p14="http://schemas.microsoft.com/office/powerpoint/2010/main" val="478731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a:extLst>
              <a:ext uri="{FF2B5EF4-FFF2-40B4-BE49-F238E27FC236}">
                <a16:creationId xmlns:a16="http://schemas.microsoft.com/office/drawing/2014/main" xmlns="" id="{3D22DB91-CA44-4F5C-AA73-673024AFE538}"/>
              </a:ext>
            </a:extLst>
          </p:cNvPr>
          <p:cNvSpPr>
            <a:spLocks noGrp="1" noRot="1" noChangeAspect="1"/>
          </p:cNvSpPr>
          <p:nvPr>
            <p:ph type="sldImg"/>
          </p:nvPr>
        </p:nvSpPr>
        <p:spPr/>
      </p:sp>
      <p:sp>
        <p:nvSpPr>
          <p:cNvPr id="8195" name="Jegyzetek helye 2"/>
          <p:cNvSpPr>
            <a:spLocks noGrp="1" noChangeArrowheads="1"/>
          </p:cNvSpPr>
          <p:nvPr>
            <p:ph type="body" idx="1"/>
          </p:nvPr>
        </p:nvSpPr>
        <p:spPr>
          <a:noFill/>
        </p:spPr>
        <p:txBody>
          <a:bodyPr/>
          <a:lstStyle/>
          <a:p>
            <a:endParaRPr lang="hu-HU" altLang="hu-HU">
              <a:latin typeface="Arial" panose="020B0604020202020204" pitchFamily="34" charset="0"/>
              <a:ea typeface="ＭＳ Ｐゴシック" panose="020B0600070205080204" pitchFamily="34" charset="-128"/>
              <a:cs typeface="Arial" panose="020B0604020202020204" pitchFamily="34" charset="0"/>
            </a:endParaRPr>
          </a:p>
        </p:txBody>
      </p:sp>
      <p:sp>
        <p:nvSpPr>
          <p:cNvPr id="8196" name="Dia számának helye 3"/>
          <p:cNvSpPr>
            <a:spLocks noGrp="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CFF0D93-B71D-4A94-A5CD-3F42FB06ED74}" type="slidenum">
              <a:rPr lang="hu-HU" altLang="hu-HU" smtClean="0"/>
              <a:pPr/>
              <a:t>11</a:t>
            </a:fld>
            <a:endParaRPr lang="hu-HU" altLang="hu-HU"/>
          </a:p>
        </p:txBody>
      </p:sp>
    </p:spTree>
    <p:extLst>
      <p:ext uri="{BB962C8B-B14F-4D97-AF65-F5344CB8AC3E}">
        <p14:creationId xmlns:p14="http://schemas.microsoft.com/office/powerpoint/2010/main" val="3133800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a:extLst>
              <a:ext uri="{FF2B5EF4-FFF2-40B4-BE49-F238E27FC236}">
                <a16:creationId xmlns:a16="http://schemas.microsoft.com/office/drawing/2014/main" xmlns="" id="{3D22DB91-CA44-4F5C-AA73-673024AFE538}"/>
              </a:ext>
            </a:extLst>
          </p:cNvPr>
          <p:cNvSpPr>
            <a:spLocks noGrp="1" noRot="1" noChangeAspect="1"/>
          </p:cNvSpPr>
          <p:nvPr>
            <p:ph type="sldImg"/>
          </p:nvPr>
        </p:nvSpPr>
        <p:spPr/>
      </p:sp>
      <p:sp>
        <p:nvSpPr>
          <p:cNvPr id="8195" name="Jegyzetek helye 2"/>
          <p:cNvSpPr>
            <a:spLocks noGrp="1" noChangeArrowheads="1"/>
          </p:cNvSpPr>
          <p:nvPr>
            <p:ph type="body" idx="1"/>
          </p:nvPr>
        </p:nvSpPr>
        <p:spPr>
          <a:noFill/>
        </p:spPr>
        <p:txBody>
          <a:bodyPr/>
          <a:lstStyle/>
          <a:p>
            <a:endParaRPr lang="hu-HU" altLang="hu-HU">
              <a:latin typeface="Arial" panose="020B0604020202020204" pitchFamily="34" charset="0"/>
              <a:ea typeface="ＭＳ Ｐゴシック" panose="020B0600070205080204" pitchFamily="34" charset="-128"/>
              <a:cs typeface="Arial" panose="020B0604020202020204" pitchFamily="34" charset="0"/>
            </a:endParaRPr>
          </a:p>
        </p:txBody>
      </p:sp>
      <p:sp>
        <p:nvSpPr>
          <p:cNvPr id="8196" name="Dia számának helye 3"/>
          <p:cNvSpPr>
            <a:spLocks noGrp="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CFF0D93-B71D-4A94-A5CD-3F42FB06ED74}" type="slidenum">
              <a:rPr lang="hu-HU" altLang="hu-HU" smtClean="0"/>
              <a:pPr/>
              <a:t>12</a:t>
            </a:fld>
            <a:endParaRPr lang="hu-HU" altLang="hu-HU"/>
          </a:p>
        </p:txBody>
      </p:sp>
    </p:spTree>
    <p:extLst>
      <p:ext uri="{BB962C8B-B14F-4D97-AF65-F5344CB8AC3E}">
        <p14:creationId xmlns:p14="http://schemas.microsoft.com/office/powerpoint/2010/main" val="230883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a:extLst>
              <a:ext uri="{FF2B5EF4-FFF2-40B4-BE49-F238E27FC236}">
                <a16:creationId xmlns:a16="http://schemas.microsoft.com/office/drawing/2014/main" xmlns="" id="{A6CE67AD-3DA5-4003-A2DD-1DDC46AC7CE3}"/>
              </a:ext>
            </a:extLst>
          </p:cNvPr>
          <p:cNvSpPr>
            <a:spLocks noGrp="1" noRot="1" noChangeAspect="1"/>
          </p:cNvSpPr>
          <p:nvPr>
            <p:ph type="sldImg"/>
          </p:nvPr>
        </p:nvSpPr>
        <p:spPr/>
      </p:sp>
      <p:sp>
        <p:nvSpPr>
          <p:cNvPr id="10243" name="Jegyzetek helye 2"/>
          <p:cNvSpPr>
            <a:spLocks noGrp="1" noChangeArrowheads="1"/>
          </p:cNvSpPr>
          <p:nvPr>
            <p:ph type="body" idx="1"/>
          </p:nvPr>
        </p:nvSpPr>
        <p:spPr>
          <a:noFill/>
        </p:spPr>
        <p:txBody>
          <a:bodyPr/>
          <a:lstStyle/>
          <a:p>
            <a:endParaRPr lang="hu-HU" altLang="hu-HU">
              <a:latin typeface="Arial" panose="020B0604020202020204" pitchFamily="34" charset="0"/>
              <a:ea typeface="ＭＳ Ｐゴシック" panose="020B0600070205080204" pitchFamily="34" charset="-128"/>
              <a:cs typeface="Arial" panose="020B0604020202020204" pitchFamily="34" charset="0"/>
            </a:endParaRPr>
          </a:p>
        </p:txBody>
      </p:sp>
      <p:sp>
        <p:nvSpPr>
          <p:cNvPr id="10244" name="Dia számának helye 3"/>
          <p:cNvSpPr>
            <a:spLocks noGrp="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B2D962A-4573-442C-B73D-67F520739D61}" type="slidenum">
              <a:rPr lang="hu-HU" altLang="hu-HU" smtClean="0"/>
              <a:pPr/>
              <a:t>13</a:t>
            </a:fld>
            <a:endParaRPr lang="hu-HU" altLang="hu-HU"/>
          </a:p>
        </p:txBody>
      </p:sp>
    </p:spTree>
    <p:extLst>
      <p:ext uri="{BB962C8B-B14F-4D97-AF65-F5344CB8AC3E}">
        <p14:creationId xmlns:p14="http://schemas.microsoft.com/office/powerpoint/2010/main" val="2005897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a:extLst>
              <a:ext uri="{FF2B5EF4-FFF2-40B4-BE49-F238E27FC236}">
                <a16:creationId xmlns:a16="http://schemas.microsoft.com/office/drawing/2014/main" xmlns="" id="{3B6DC01B-5C06-49FC-B0C4-33369D7953BC}"/>
              </a:ext>
            </a:extLst>
          </p:cNvPr>
          <p:cNvSpPr>
            <a:spLocks noGrp="1" noRot="1" noChangeAspect="1"/>
          </p:cNvSpPr>
          <p:nvPr>
            <p:ph type="sldImg"/>
          </p:nvPr>
        </p:nvSpPr>
        <p:spPr/>
      </p:sp>
      <p:sp>
        <p:nvSpPr>
          <p:cNvPr id="34819" name="Jegyzetek helye 2"/>
          <p:cNvSpPr>
            <a:spLocks noGrp="1" noChangeArrowheads="1"/>
          </p:cNvSpPr>
          <p:nvPr>
            <p:ph type="body" idx="1"/>
          </p:nvPr>
        </p:nvSpPr>
        <p:spPr>
          <a:noFill/>
        </p:spPr>
        <p:txBody>
          <a:bodyPr/>
          <a:lstStyle/>
          <a:p>
            <a:endParaRPr lang="hu-HU" altLang="hu-HU">
              <a:latin typeface="Arial" panose="020B0604020202020204" pitchFamily="34" charset="0"/>
              <a:ea typeface="ＭＳ Ｐゴシック" panose="020B0600070205080204" pitchFamily="34" charset="-128"/>
              <a:cs typeface="Arial" panose="020B0604020202020204" pitchFamily="34" charset="0"/>
            </a:endParaRPr>
          </a:p>
        </p:txBody>
      </p:sp>
      <p:sp>
        <p:nvSpPr>
          <p:cNvPr id="34820" name="Dia számának helye 3"/>
          <p:cNvSpPr>
            <a:spLocks noGrp="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1994E8B-D1B4-4EDE-A3CB-641240C15F76}" type="slidenum">
              <a:rPr lang="hu-HU" altLang="hu-HU" smtClean="0"/>
              <a:pPr/>
              <a:t>14</a:t>
            </a:fld>
            <a:endParaRPr lang="hu-HU" altLang="hu-HU"/>
          </a:p>
        </p:txBody>
      </p:sp>
    </p:spTree>
    <p:extLst>
      <p:ext uri="{BB962C8B-B14F-4D97-AF65-F5344CB8AC3E}">
        <p14:creationId xmlns:p14="http://schemas.microsoft.com/office/powerpoint/2010/main" val="1191444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a:extLst>
              <a:ext uri="{FF2B5EF4-FFF2-40B4-BE49-F238E27FC236}">
                <a16:creationId xmlns:a16="http://schemas.microsoft.com/office/drawing/2014/main" xmlns="" id="{1EECF5DA-447F-47A1-BB43-D1B7BB0807F5}"/>
              </a:ext>
            </a:extLst>
          </p:cNvPr>
          <p:cNvSpPr>
            <a:spLocks noGrp="1" noRot="1" noChangeAspect="1"/>
          </p:cNvSpPr>
          <p:nvPr>
            <p:ph type="sldImg"/>
          </p:nvPr>
        </p:nvSpPr>
        <p:spPr/>
      </p:sp>
      <p:sp>
        <p:nvSpPr>
          <p:cNvPr id="24579" name="Jegyzetek helye 2">
            <a:extLst>
              <a:ext uri="{FF2B5EF4-FFF2-40B4-BE49-F238E27FC236}">
                <a16:creationId xmlns:a16="http://schemas.microsoft.com/office/drawing/2014/main" xmlns="" id="{4404A67B-7A13-4EB9-A5A3-F3E3BCDDE9BB}"/>
              </a:ext>
            </a:extLst>
          </p:cNvPr>
          <p:cNvSpPr>
            <a:spLocks noGrp="1"/>
          </p:cNvSpPr>
          <p:nvPr>
            <p:ph type="body" idx="1"/>
          </p:nvPr>
        </p:nvSpPr>
        <p:spPr>
          <a:noFill/>
        </p:spPr>
        <p:txBody>
          <a:bodyPr/>
          <a:lstStyle/>
          <a:p>
            <a:endParaRPr lang="en-GB" altLang="hu-HU">
              <a:latin typeface="Arial" panose="020B0604020202020204" pitchFamily="34" charset="0"/>
              <a:ea typeface="ＭＳ Ｐゴシック" panose="020B0600070205080204" pitchFamily="34" charset="-128"/>
              <a:cs typeface="Arial" panose="020B0604020202020204" pitchFamily="34" charset="0"/>
            </a:endParaRPr>
          </a:p>
        </p:txBody>
      </p:sp>
      <p:sp>
        <p:nvSpPr>
          <p:cNvPr id="24580" name="Dia számának helye 3">
            <a:extLst>
              <a:ext uri="{FF2B5EF4-FFF2-40B4-BE49-F238E27FC236}">
                <a16:creationId xmlns:a16="http://schemas.microsoft.com/office/drawing/2014/main" xmlns="" id="{71D4CB55-4EE9-49A1-994D-034589B6799A}"/>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7771A52-2582-43EF-81CF-61C1475B062C}" type="slidenum">
              <a:rPr lang="hu-HU" altLang="hu-HU" smtClean="0"/>
              <a:pPr/>
              <a:t>15</a:t>
            </a:fld>
            <a:endParaRPr lang="hu-HU" altLang="hu-HU"/>
          </a:p>
        </p:txBody>
      </p:sp>
    </p:spTree>
    <p:extLst>
      <p:ext uri="{BB962C8B-B14F-4D97-AF65-F5344CB8AC3E}">
        <p14:creationId xmlns:p14="http://schemas.microsoft.com/office/powerpoint/2010/main" val="3042333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a:extLst>
              <a:ext uri="{FF2B5EF4-FFF2-40B4-BE49-F238E27FC236}">
                <a16:creationId xmlns:a16="http://schemas.microsoft.com/office/drawing/2014/main" xmlns="" id="{7185825B-8973-4C73-A021-BB19A2094B84}"/>
              </a:ext>
            </a:extLst>
          </p:cNvPr>
          <p:cNvSpPr>
            <a:spLocks noGrp="1" noRot="1" noChangeAspect="1"/>
          </p:cNvSpPr>
          <p:nvPr>
            <p:ph type="sldImg"/>
          </p:nvPr>
        </p:nvSpPr>
        <p:spPr/>
      </p:sp>
      <p:sp>
        <p:nvSpPr>
          <p:cNvPr id="36867" name="Jegyzetek helye 2"/>
          <p:cNvSpPr>
            <a:spLocks noGrp="1" noChangeArrowheads="1"/>
          </p:cNvSpPr>
          <p:nvPr>
            <p:ph type="body" idx="1"/>
          </p:nvPr>
        </p:nvSpPr>
        <p:spPr>
          <a:noFill/>
        </p:spPr>
        <p:txBody>
          <a:bodyPr/>
          <a:lstStyle/>
          <a:p>
            <a:endParaRPr lang="hu-HU" altLang="hu-HU">
              <a:latin typeface="Arial" panose="020B0604020202020204" pitchFamily="34" charset="0"/>
              <a:ea typeface="ＭＳ Ｐゴシック" panose="020B0600070205080204" pitchFamily="34" charset="-128"/>
              <a:cs typeface="Arial" panose="020B0604020202020204" pitchFamily="34" charset="0"/>
            </a:endParaRPr>
          </a:p>
        </p:txBody>
      </p:sp>
      <p:sp>
        <p:nvSpPr>
          <p:cNvPr id="36868" name="Dia számának helye 3"/>
          <p:cNvSpPr>
            <a:spLocks noGrp="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72B36D0-EF13-48A3-9F47-2FF1D4B53B17}" type="slidenum">
              <a:rPr lang="hu-HU" altLang="hu-HU" smtClean="0"/>
              <a:pPr/>
              <a:t>16</a:t>
            </a:fld>
            <a:endParaRPr lang="hu-HU" altLang="hu-HU"/>
          </a:p>
        </p:txBody>
      </p:sp>
    </p:spTree>
    <p:extLst>
      <p:ext uri="{BB962C8B-B14F-4D97-AF65-F5344CB8AC3E}">
        <p14:creationId xmlns:p14="http://schemas.microsoft.com/office/powerpoint/2010/main" val="1224542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a:extLst>
              <a:ext uri="{FF2B5EF4-FFF2-40B4-BE49-F238E27FC236}">
                <a16:creationId xmlns:a16="http://schemas.microsoft.com/office/drawing/2014/main" xmlns="" id="{7892969D-7E09-4395-A20D-AFB348C01992}"/>
              </a:ext>
            </a:extLst>
          </p:cNvPr>
          <p:cNvSpPr>
            <a:spLocks noGrp="1" noRot="1" noChangeAspect="1"/>
          </p:cNvSpPr>
          <p:nvPr>
            <p:ph type="sldImg"/>
          </p:nvPr>
        </p:nvSpPr>
        <p:spPr/>
      </p:sp>
      <p:sp>
        <p:nvSpPr>
          <p:cNvPr id="4099" name="Jegyzetek helye 2"/>
          <p:cNvSpPr>
            <a:spLocks noGrp="1" noChangeArrowheads="1"/>
          </p:cNvSpPr>
          <p:nvPr>
            <p:ph type="body" idx="1"/>
          </p:nvPr>
        </p:nvSpPr>
        <p:spPr>
          <a:noFill/>
        </p:spPr>
        <p:txBody>
          <a:bodyPr/>
          <a:lstStyle/>
          <a:p>
            <a:endParaRPr lang="hu-HU" altLang="hu-HU">
              <a:latin typeface="Arial" panose="020B0604020202020204" pitchFamily="34" charset="0"/>
              <a:ea typeface="ＭＳ Ｐゴシック" panose="020B0600070205080204" pitchFamily="34" charset="-128"/>
              <a:cs typeface="Arial" panose="020B0604020202020204" pitchFamily="34" charset="0"/>
            </a:endParaRPr>
          </a:p>
        </p:txBody>
      </p:sp>
      <p:sp>
        <p:nvSpPr>
          <p:cNvPr id="4100" name="Dia számának helye 3"/>
          <p:cNvSpPr>
            <a:spLocks noGrp="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9E1828C-1B22-4808-82A0-8EA35B7F5234}" type="slidenum">
              <a:rPr lang="hu-HU" altLang="hu-HU" smtClean="0"/>
              <a:pPr/>
              <a:t>2</a:t>
            </a:fld>
            <a:endParaRPr lang="hu-HU" altLang="hu-HU"/>
          </a:p>
        </p:txBody>
      </p:sp>
    </p:spTree>
    <p:extLst>
      <p:ext uri="{BB962C8B-B14F-4D97-AF65-F5344CB8AC3E}">
        <p14:creationId xmlns:p14="http://schemas.microsoft.com/office/powerpoint/2010/main" val="2161568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a:extLst>
              <a:ext uri="{FF2B5EF4-FFF2-40B4-BE49-F238E27FC236}">
                <a16:creationId xmlns:a16="http://schemas.microsoft.com/office/drawing/2014/main" xmlns="" id="{7892969D-7E09-4395-A20D-AFB348C01992}"/>
              </a:ext>
            </a:extLst>
          </p:cNvPr>
          <p:cNvSpPr>
            <a:spLocks noGrp="1" noRot="1" noChangeAspect="1"/>
          </p:cNvSpPr>
          <p:nvPr>
            <p:ph type="sldImg"/>
          </p:nvPr>
        </p:nvSpPr>
        <p:spPr/>
      </p:sp>
      <p:sp>
        <p:nvSpPr>
          <p:cNvPr id="4099" name="Jegyzetek helye 2"/>
          <p:cNvSpPr>
            <a:spLocks noGrp="1" noChangeArrowheads="1"/>
          </p:cNvSpPr>
          <p:nvPr>
            <p:ph type="body" idx="1"/>
          </p:nvPr>
        </p:nvSpPr>
        <p:spPr>
          <a:noFill/>
        </p:spPr>
        <p:txBody>
          <a:bodyPr/>
          <a:lstStyle/>
          <a:p>
            <a:endParaRPr lang="hu-HU" altLang="hu-HU">
              <a:latin typeface="Arial" panose="020B0604020202020204" pitchFamily="34" charset="0"/>
              <a:ea typeface="ＭＳ Ｐゴシック" panose="020B0600070205080204" pitchFamily="34" charset="-128"/>
              <a:cs typeface="Arial" panose="020B0604020202020204" pitchFamily="34" charset="0"/>
            </a:endParaRPr>
          </a:p>
        </p:txBody>
      </p:sp>
      <p:sp>
        <p:nvSpPr>
          <p:cNvPr id="4100" name="Dia számának helye 3"/>
          <p:cNvSpPr>
            <a:spLocks noGrp="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9E1828C-1B22-4808-82A0-8EA35B7F5234}" type="slidenum">
              <a:rPr lang="hu-HU" altLang="hu-HU" smtClean="0"/>
              <a:pPr/>
              <a:t>3</a:t>
            </a:fld>
            <a:endParaRPr lang="hu-HU" altLang="hu-HU"/>
          </a:p>
        </p:txBody>
      </p:sp>
    </p:spTree>
    <p:extLst>
      <p:ext uri="{BB962C8B-B14F-4D97-AF65-F5344CB8AC3E}">
        <p14:creationId xmlns:p14="http://schemas.microsoft.com/office/powerpoint/2010/main" val="983212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a:extLst>
              <a:ext uri="{FF2B5EF4-FFF2-40B4-BE49-F238E27FC236}">
                <a16:creationId xmlns:a16="http://schemas.microsoft.com/office/drawing/2014/main" xmlns="" id="{9077C44B-BF32-4F67-BB91-918F716A90DE}"/>
              </a:ext>
            </a:extLst>
          </p:cNvPr>
          <p:cNvSpPr>
            <a:spLocks noGrp="1" noRot="1" noChangeAspect="1"/>
          </p:cNvSpPr>
          <p:nvPr>
            <p:ph type="sldImg"/>
          </p:nvPr>
        </p:nvSpPr>
        <p:spPr/>
      </p:sp>
      <p:sp>
        <p:nvSpPr>
          <p:cNvPr id="6147" name="Jegyzetek helye 2"/>
          <p:cNvSpPr>
            <a:spLocks noGrp="1" noChangeArrowheads="1"/>
          </p:cNvSpPr>
          <p:nvPr>
            <p:ph type="body" idx="1"/>
          </p:nvPr>
        </p:nvSpPr>
        <p:spPr>
          <a:noFill/>
        </p:spPr>
        <p:txBody>
          <a:bodyPr/>
          <a:lstStyle/>
          <a:p>
            <a:endParaRPr lang="hu-HU" altLang="hu-HU">
              <a:latin typeface="Arial" panose="020B0604020202020204" pitchFamily="34" charset="0"/>
              <a:ea typeface="ＭＳ Ｐゴシック" panose="020B0600070205080204" pitchFamily="34" charset="-128"/>
              <a:cs typeface="Arial" panose="020B0604020202020204" pitchFamily="34" charset="0"/>
            </a:endParaRPr>
          </a:p>
        </p:txBody>
      </p:sp>
      <p:sp>
        <p:nvSpPr>
          <p:cNvPr id="6148" name="Dia számának helye 3"/>
          <p:cNvSpPr>
            <a:spLocks noGrp="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2CE1D04-AB06-47CE-8C8B-CABC10FCF740}" type="slidenum">
              <a:rPr lang="hu-HU" altLang="hu-HU" smtClean="0"/>
              <a:pPr/>
              <a:t>4</a:t>
            </a:fld>
            <a:endParaRPr lang="hu-HU" altLang="hu-HU"/>
          </a:p>
        </p:txBody>
      </p:sp>
    </p:spTree>
    <p:extLst>
      <p:ext uri="{BB962C8B-B14F-4D97-AF65-F5344CB8AC3E}">
        <p14:creationId xmlns:p14="http://schemas.microsoft.com/office/powerpoint/2010/main" val="3721397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a:extLst>
              <a:ext uri="{FF2B5EF4-FFF2-40B4-BE49-F238E27FC236}">
                <a16:creationId xmlns:a16="http://schemas.microsoft.com/office/drawing/2014/main" xmlns="" id="{7892969D-7E09-4395-A20D-AFB348C01992}"/>
              </a:ext>
            </a:extLst>
          </p:cNvPr>
          <p:cNvSpPr>
            <a:spLocks noGrp="1" noRot="1" noChangeAspect="1"/>
          </p:cNvSpPr>
          <p:nvPr>
            <p:ph type="sldImg"/>
          </p:nvPr>
        </p:nvSpPr>
        <p:spPr/>
      </p:sp>
      <p:sp>
        <p:nvSpPr>
          <p:cNvPr id="4099" name="Jegyzetek helye 2"/>
          <p:cNvSpPr>
            <a:spLocks noGrp="1" noChangeArrowheads="1"/>
          </p:cNvSpPr>
          <p:nvPr>
            <p:ph type="body" idx="1"/>
          </p:nvPr>
        </p:nvSpPr>
        <p:spPr>
          <a:noFill/>
        </p:spPr>
        <p:txBody>
          <a:bodyPr/>
          <a:lstStyle/>
          <a:p>
            <a:endParaRPr lang="hu-HU" altLang="hu-HU">
              <a:latin typeface="Arial" panose="020B0604020202020204" pitchFamily="34" charset="0"/>
              <a:ea typeface="ＭＳ Ｐゴシック" panose="020B0600070205080204" pitchFamily="34" charset="-128"/>
              <a:cs typeface="Arial" panose="020B0604020202020204" pitchFamily="34" charset="0"/>
            </a:endParaRPr>
          </a:p>
        </p:txBody>
      </p:sp>
      <p:sp>
        <p:nvSpPr>
          <p:cNvPr id="4100" name="Dia számának helye 3"/>
          <p:cNvSpPr>
            <a:spLocks noGrp="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9E1828C-1B22-4808-82A0-8EA35B7F5234}" type="slidenum">
              <a:rPr lang="hu-HU" altLang="hu-HU" smtClean="0"/>
              <a:pPr/>
              <a:t>5</a:t>
            </a:fld>
            <a:endParaRPr lang="hu-HU" altLang="hu-HU"/>
          </a:p>
        </p:txBody>
      </p:sp>
    </p:spTree>
    <p:extLst>
      <p:ext uri="{BB962C8B-B14F-4D97-AF65-F5344CB8AC3E}">
        <p14:creationId xmlns:p14="http://schemas.microsoft.com/office/powerpoint/2010/main" val="3450735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a:extLst>
              <a:ext uri="{FF2B5EF4-FFF2-40B4-BE49-F238E27FC236}">
                <a16:creationId xmlns:a16="http://schemas.microsoft.com/office/drawing/2014/main" xmlns="" id="{7892969D-7E09-4395-A20D-AFB348C01992}"/>
              </a:ext>
            </a:extLst>
          </p:cNvPr>
          <p:cNvSpPr>
            <a:spLocks noGrp="1" noRot="1" noChangeAspect="1"/>
          </p:cNvSpPr>
          <p:nvPr>
            <p:ph type="sldImg"/>
          </p:nvPr>
        </p:nvSpPr>
        <p:spPr/>
      </p:sp>
      <p:sp>
        <p:nvSpPr>
          <p:cNvPr id="4099" name="Jegyzetek helye 2"/>
          <p:cNvSpPr>
            <a:spLocks noGrp="1" noChangeArrowheads="1"/>
          </p:cNvSpPr>
          <p:nvPr>
            <p:ph type="body" idx="1"/>
          </p:nvPr>
        </p:nvSpPr>
        <p:spPr>
          <a:noFill/>
        </p:spPr>
        <p:txBody>
          <a:bodyPr/>
          <a:lstStyle/>
          <a:p>
            <a:endParaRPr lang="hu-HU" altLang="hu-HU">
              <a:latin typeface="Arial" panose="020B0604020202020204" pitchFamily="34" charset="0"/>
              <a:ea typeface="ＭＳ Ｐゴシック" panose="020B0600070205080204" pitchFamily="34" charset="-128"/>
              <a:cs typeface="Arial" panose="020B0604020202020204" pitchFamily="34" charset="0"/>
            </a:endParaRPr>
          </a:p>
        </p:txBody>
      </p:sp>
      <p:sp>
        <p:nvSpPr>
          <p:cNvPr id="4100" name="Dia számának helye 3"/>
          <p:cNvSpPr>
            <a:spLocks noGrp="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9E1828C-1B22-4808-82A0-8EA35B7F5234}" type="slidenum">
              <a:rPr lang="hu-HU" altLang="hu-HU" smtClean="0"/>
              <a:pPr/>
              <a:t>6</a:t>
            </a:fld>
            <a:endParaRPr lang="hu-HU" altLang="hu-HU"/>
          </a:p>
        </p:txBody>
      </p:sp>
    </p:spTree>
    <p:extLst>
      <p:ext uri="{BB962C8B-B14F-4D97-AF65-F5344CB8AC3E}">
        <p14:creationId xmlns:p14="http://schemas.microsoft.com/office/powerpoint/2010/main" val="2274553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a:extLst>
              <a:ext uri="{FF2B5EF4-FFF2-40B4-BE49-F238E27FC236}">
                <a16:creationId xmlns:a16="http://schemas.microsoft.com/office/drawing/2014/main" xmlns="" id="{7892969D-7E09-4395-A20D-AFB348C01992}"/>
              </a:ext>
            </a:extLst>
          </p:cNvPr>
          <p:cNvSpPr>
            <a:spLocks noGrp="1" noRot="1" noChangeAspect="1"/>
          </p:cNvSpPr>
          <p:nvPr>
            <p:ph type="sldImg"/>
          </p:nvPr>
        </p:nvSpPr>
        <p:spPr/>
      </p:sp>
      <p:sp>
        <p:nvSpPr>
          <p:cNvPr id="4099" name="Jegyzetek helye 2"/>
          <p:cNvSpPr>
            <a:spLocks noGrp="1" noChangeArrowheads="1"/>
          </p:cNvSpPr>
          <p:nvPr>
            <p:ph type="body" idx="1"/>
          </p:nvPr>
        </p:nvSpPr>
        <p:spPr>
          <a:noFill/>
        </p:spPr>
        <p:txBody>
          <a:bodyPr/>
          <a:lstStyle/>
          <a:p>
            <a:endParaRPr lang="hu-HU" altLang="hu-HU">
              <a:latin typeface="Arial" panose="020B0604020202020204" pitchFamily="34" charset="0"/>
              <a:ea typeface="ＭＳ Ｐゴシック" panose="020B0600070205080204" pitchFamily="34" charset="-128"/>
              <a:cs typeface="Arial" panose="020B0604020202020204" pitchFamily="34" charset="0"/>
            </a:endParaRPr>
          </a:p>
        </p:txBody>
      </p:sp>
      <p:sp>
        <p:nvSpPr>
          <p:cNvPr id="4100" name="Dia számának helye 3"/>
          <p:cNvSpPr>
            <a:spLocks noGrp="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9E1828C-1B22-4808-82A0-8EA35B7F5234}" type="slidenum">
              <a:rPr lang="hu-HU" altLang="hu-HU" smtClean="0"/>
              <a:pPr/>
              <a:t>7</a:t>
            </a:fld>
            <a:endParaRPr lang="hu-HU" altLang="hu-HU"/>
          </a:p>
        </p:txBody>
      </p:sp>
    </p:spTree>
    <p:extLst>
      <p:ext uri="{BB962C8B-B14F-4D97-AF65-F5344CB8AC3E}">
        <p14:creationId xmlns:p14="http://schemas.microsoft.com/office/powerpoint/2010/main" val="2698348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a:extLst>
              <a:ext uri="{FF2B5EF4-FFF2-40B4-BE49-F238E27FC236}">
                <a16:creationId xmlns:a16="http://schemas.microsoft.com/office/drawing/2014/main" xmlns="" id="{3D22DB91-CA44-4F5C-AA73-673024AFE538}"/>
              </a:ext>
            </a:extLst>
          </p:cNvPr>
          <p:cNvSpPr>
            <a:spLocks noGrp="1" noRot="1" noChangeAspect="1"/>
          </p:cNvSpPr>
          <p:nvPr>
            <p:ph type="sldImg"/>
          </p:nvPr>
        </p:nvSpPr>
        <p:spPr/>
      </p:sp>
      <p:sp>
        <p:nvSpPr>
          <p:cNvPr id="8195" name="Jegyzetek helye 2"/>
          <p:cNvSpPr>
            <a:spLocks noGrp="1" noChangeArrowheads="1"/>
          </p:cNvSpPr>
          <p:nvPr>
            <p:ph type="body" idx="1"/>
          </p:nvPr>
        </p:nvSpPr>
        <p:spPr>
          <a:noFill/>
        </p:spPr>
        <p:txBody>
          <a:bodyPr/>
          <a:lstStyle/>
          <a:p>
            <a:endParaRPr lang="hu-HU" altLang="hu-HU">
              <a:latin typeface="Arial" panose="020B0604020202020204" pitchFamily="34" charset="0"/>
              <a:ea typeface="ＭＳ Ｐゴシック" panose="020B0600070205080204" pitchFamily="34" charset="-128"/>
              <a:cs typeface="Arial" panose="020B0604020202020204" pitchFamily="34" charset="0"/>
            </a:endParaRPr>
          </a:p>
        </p:txBody>
      </p:sp>
      <p:sp>
        <p:nvSpPr>
          <p:cNvPr id="8196" name="Dia számának helye 3"/>
          <p:cNvSpPr>
            <a:spLocks noGrp="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CFF0D93-B71D-4A94-A5CD-3F42FB06ED74}" type="slidenum">
              <a:rPr lang="hu-HU" altLang="hu-HU" smtClean="0"/>
              <a:pPr/>
              <a:t>8</a:t>
            </a:fld>
            <a:endParaRPr lang="hu-HU" altLang="hu-HU"/>
          </a:p>
        </p:txBody>
      </p:sp>
    </p:spTree>
    <p:extLst>
      <p:ext uri="{BB962C8B-B14F-4D97-AF65-F5344CB8AC3E}">
        <p14:creationId xmlns:p14="http://schemas.microsoft.com/office/powerpoint/2010/main" val="612694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a:extLst>
              <a:ext uri="{FF2B5EF4-FFF2-40B4-BE49-F238E27FC236}">
                <a16:creationId xmlns:a16="http://schemas.microsoft.com/office/drawing/2014/main" xmlns="" id="{3D22DB91-CA44-4F5C-AA73-673024AFE538}"/>
              </a:ext>
            </a:extLst>
          </p:cNvPr>
          <p:cNvSpPr>
            <a:spLocks noGrp="1" noRot="1" noChangeAspect="1"/>
          </p:cNvSpPr>
          <p:nvPr>
            <p:ph type="sldImg"/>
          </p:nvPr>
        </p:nvSpPr>
        <p:spPr/>
      </p:sp>
      <p:sp>
        <p:nvSpPr>
          <p:cNvPr id="8195" name="Jegyzetek helye 2"/>
          <p:cNvSpPr>
            <a:spLocks noGrp="1" noChangeArrowheads="1"/>
          </p:cNvSpPr>
          <p:nvPr>
            <p:ph type="body" idx="1"/>
          </p:nvPr>
        </p:nvSpPr>
        <p:spPr>
          <a:noFill/>
        </p:spPr>
        <p:txBody>
          <a:bodyPr/>
          <a:lstStyle/>
          <a:p>
            <a:endParaRPr lang="hu-HU" altLang="hu-HU">
              <a:latin typeface="Arial" panose="020B0604020202020204" pitchFamily="34" charset="0"/>
              <a:ea typeface="ＭＳ Ｐゴシック" panose="020B0600070205080204" pitchFamily="34" charset="-128"/>
              <a:cs typeface="Arial" panose="020B0604020202020204" pitchFamily="34" charset="0"/>
            </a:endParaRPr>
          </a:p>
        </p:txBody>
      </p:sp>
      <p:sp>
        <p:nvSpPr>
          <p:cNvPr id="8196" name="Dia számának helye 3"/>
          <p:cNvSpPr>
            <a:spLocks noGrp="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CFF0D93-B71D-4A94-A5CD-3F42FB06ED74}" type="slidenum">
              <a:rPr lang="hu-HU" altLang="hu-HU" smtClean="0"/>
              <a:pPr/>
              <a:t>9</a:t>
            </a:fld>
            <a:endParaRPr lang="hu-HU" altLang="hu-HU"/>
          </a:p>
        </p:txBody>
      </p:sp>
    </p:spTree>
    <p:extLst>
      <p:ext uri="{BB962C8B-B14F-4D97-AF65-F5344CB8AC3E}">
        <p14:creationId xmlns:p14="http://schemas.microsoft.com/office/powerpoint/2010/main" val="2820346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a:extLst>
              <a:ext uri="{FF2B5EF4-FFF2-40B4-BE49-F238E27FC236}">
                <a16:creationId xmlns:a16="http://schemas.microsoft.com/office/drawing/2014/main" xmlns="" id="{3B41C69B-08D7-46E4-8FF9-658EA05985C3}"/>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xmlns="" id="{A683F776-B219-431C-8101-EF6D19ABBF6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xmlns="" id="{014019F1-5EDA-45A6-874F-092F539867C0}"/>
              </a:ext>
            </a:extLst>
          </p:cNvPr>
          <p:cNvSpPr>
            <a:spLocks noGrp="1" noChangeArrowheads="1"/>
          </p:cNvSpPr>
          <p:nvPr>
            <p:ph type="sldNum" sz="quarter" idx="12"/>
          </p:nvPr>
        </p:nvSpPr>
        <p:spPr>
          <a:ln/>
        </p:spPr>
        <p:txBody>
          <a:bodyPr/>
          <a:lstStyle>
            <a:lvl1pPr>
              <a:defRPr/>
            </a:lvl1pPr>
          </a:lstStyle>
          <a:p>
            <a:pPr>
              <a:defRPr/>
            </a:pPr>
            <a:fld id="{951893DA-2B57-42DC-8F11-ED0C78F4B101}" type="slidenum">
              <a:rPr lang="hu-HU" altLang="hu-HU"/>
              <a:pPr>
                <a:defRPr/>
              </a:pPr>
              <a:t>‹#›</a:t>
            </a:fld>
            <a:endParaRPr lang="hu-HU" altLang="hu-HU"/>
          </a:p>
        </p:txBody>
      </p:sp>
    </p:spTree>
    <p:extLst>
      <p:ext uri="{BB962C8B-B14F-4D97-AF65-F5344CB8AC3E}">
        <p14:creationId xmlns:p14="http://schemas.microsoft.com/office/powerpoint/2010/main" val="1258226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xmlns="" id="{3B41C69B-08D7-46E4-8FF9-658EA05985C3}"/>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xmlns="" id="{A683F776-B219-431C-8101-EF6D19ABBF6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xmlns="" id="{014019F1-5EDA-45A6-874F-092F539867C0}"/>
              </a:ext>
            </a:extLst>
          </p:cNvPr>
          <p:cNvSpPr>
            <a:spLocks noGrp="1" noChangeArrowheads="1"/>
          </p:cNvSpPr>
          <p:nvPr>
            <p:ph type="sldNum" sz="quarter" idx="12"/>
          </p:nvPr>
        </p:nvSpPr>
        <p:spPr>
          <a:ln/>
        </p:spPr>
        <p:txBody>
          <a:bodyPr/>
          <a:lstStyle>
            <a:lvl1pPr>
              <a:defRPr/>
            </a:lvl1pPr>
          </a:lstStyle>
          <a:p>
            <a:pPr>
              <a:defRPr/>
            </a:pPr>
            <a:fld id="{C69FAD07-9EA1-4D41-A7B3-DA19E68038D3}" type="slidenum">
              <a:rPr lang="hu-HU" altLang="hu-HU"/>
              <a:pPr>
                <a:defRPr/>
              </a:pPr>
              <a:t>‹#›</a:t>
            </a:fld>
            <a:endParaRPr lang="hu-HU" altLang="hu-HU"/>
          </a:p>
        </p:txBody>
      </p:sp>
    </p:spTree>
    <p:extLst>
      <p:ext uri="{BB962C8B-B14F-4D97-AF65-F5344CB8AC3E}">
        <p14:creationId xmlns:p14="http://schemas.microsoft.com/office/powerpoint/2010/main" val="2572843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xmlns="" id="{3B41C69B-08D7-46E4-8FF9-658EA05985C3}"/>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xmlns="" id="{A683F776-B219-431C-8101-EF6D19ABBF6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xmlns="" id="{014019F1-5EDA-45A6-874F-092F539867C0}"/>
              </a:ext>
            </a:extLst>
          </p:cNvPr>
          <p:cNvSpPr>
            <a:spLocks noGrp="1" noChangeArrowheads="1"/>
          </p:cNvSpPr>
          <p:nvPr>
            <p:ph type="sldNum" sz="quarter" idx="12"/>
          </p:nvPr>
        </p:nvSpPr>
        <p:spPr>
          <a:ln/>
        </p:spPr>
        <p:txBody>
          <a:bodyPr/>
          <a:lstStyle>
            <a:lvl1pPr>
              <a:defRPr/>
            </a:lvl1pPr>
          </a:lstStyle>
          <a:p>
            <a:pPr>
              <a:defRPr/>
            </a:pPr>
            <a:fld id="{FD453897-B2EA-462D-A778-8CFC7210344B}" type="slidenum">
              <a:rPr lang="hu-HU" altLang="hu-HU"/>
              <a:pPr>
                <a:defRPr/>
              </a:pPr>
              <a:t>‹#›</a:t>
            </a:fld>
            <a:endParaRPr lang="hu-HU" altLang="hu-HU"/>
          </a:p>
        </p:txBody>
      </p:sp>
    </p:spTree>
    <p:extLst>
      <p:ext uri="{BB962C8B-B14F-4D97-AF65-F5344CB8AC3E}">
        <p14:creationId xmlns:p14="http://schemas.microsoft.com/office/powerpoint/2010/main" val="2628500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xmlns="" id="{3B41C69B-08D7-46E4-8FF9-658EA05985C3}"/>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xmlns="" id="{A683F776-B219-431C-8101-EF6D19ABBF6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xmlns="" id="{014019F1-5EDA-45A6-874F-092F539867C0}"/>
              </a:ext>
            </a:extLst>
          </p:cNvPr>
          <p:cNvSpPr>
            <a:spLocks noGrp="1" noChangeArrowheads="1"/>
          </p:cNvSpPr>
          <p:nvPr>
            <p:ph type="sldNum" sz="quarter" idx="12"/>
          </p:nvPr>
        </p:nvSpPr>
        <p:spPr>
          <a:ln/>
        </p:spPr>
        <p:txBody>
          <a:bodyPr/>
          <a:lstStyle>
            <a:lvl1pPr>
              <a:defRPr/>
            </a:lvl1pPr>
          </a:lstStyle>
          <a:p>
            <a:pPr>
              <a:defRPr/>
            </a:pPr>
            <a:fld id="{FC679AA9-7CA6-4449-AAD3-E95F07F1DD92}" type="slidenum">
              <a:rPr lang="hu-HU" altLang="hu-HU"/>
              <a:pPr>
                <a:defRPr/>
              </a:pPr>
              <a:t>‹#›</a:t>
            </a:fld>
            <a:endParaRPr lang="hu-HU" altLang="hu-HU"/>
          </a:p>
        </p:txBody>
      </p:sp>
    </p:spTree>
    <p:extLst>
      <p:ext uri="{BB962C8B-B14F-4D97-AF65-F5344CB8AC3E}">
        <p14:creationId xmlns:p14="http://schemas.microsoft.com/office/powerpoint/2010/main" val="792525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a:extLst>
              <a:ext uri="{FF2B5EF4-FFF2-40B4-BE49-F238E27FC236}">
                <a16:creationId xmlns:a16="http://schemas.microsoft.com/office/drawing/2014/main" xmlns="" id="{3B41C69B-08D7-46E4-8FF9-658EA05985C3}"/>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xmlns="" id="{A683F776-B219-431C-8101-EF6D19ABBF6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xmlns="" id="{014019F1-5EDA-45A6-874F-092F539867C0}"/>
              </a:ext>
            </a:extLst>
          </p:cNvPr>
          <p:cNvSpPr>
            <a:spLocks noGrp="1" noChangeArrowheads="1"/>
          </p:cNvSpPr>
          <p:nvPr>
            <p:ph type="sldNum" sz="quarter" idx="12"/>
          </p:nvPr>
        </p:nvSpPr>
        <p:spPr>
          <a:ln/>
        </p:spPr>
        <p:txBody>
          <a:bodyPr/>
          <a:lstStyle>
            <a:lvl1pPr>
              <a:defRPr/>
            </a:lvl1pPr>
          </a:lstStyle>
          <a:p>
            <a:pPr>
              <a:defRPr/>
            </a:pPr>
            <a:fld id="{FA8A6ABF-3F9D-4999-9BA2-A5A130D826AF}" type="slidenum">
              <a:rPr lang="hu-HU" altLang="hu-HU"/>
              <a:pPr>
                <a:defRPr/>
              </a:pPr>
              <a:t>‹#›</a:t>
            </a:fld>
            <a:endParaRPr lang="hu-HU" altLang="hu-HU"/>
          </a:p>
        </p:txBody>
      </p:sp>
    </p:spTree>
    <p:extLst>
      <p:ext uri="{BB962C8B-B14F-4D97-AF65-F5344CB8AC3E}">
        <p14:creationId xmlns:p14="http://schemas.microsoft.com/office/powerpoint/2010/main" val="936113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xmlns="" id="{3B41C69B-08D7-46E4-8FF9-658EA05985C3}"/>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xmlns="" id="{A683F776-B219-431C-8101-EF6D19ABBF6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xmlns="" id="{014019F1-5EDA-45A6-874F-092F539867C0}"/>
              </a:ext>
            </a:extLst>
          </p:cNvPr>
          <p:cNvSpPr>
            <a:spLocks noGrp="1" noChangeArrowheads="1"/>
          </p:cNvSpPr>
          <p:nvPr>
            <p:ph type="sldNum" sz="quarter" idx="12"/>
          </p:nvPr>
        </p:nvSpPr>
        <p:spPr>
          <a:ln/>
        </p:spPr>
        <p:txBody>
          <a:bodyPr/>
          <a:lstStyle>
            <a:lvl1pPr>
              <a:defRPr/>
            </a:lvl1pPr>
          </a:lstStyle>
          <a:p>
            <a:pPr>
              <a:defRPr/>
            </a:pPr>
            <a:fld id="{FCF51DB1-175E-4BDA-981D-8CC0098A4C91}" type="slidenum">
              <a:rPr lang="hu-HU" altLang="hu-HU"/>
              <a:pPr>
                <a:defRPr/>
              </a:pPr>
              <a:t>‹#›</a:t>
            </a:fld>
            <a:endParaRPr lang="hu-HU" altLang="hu-HU"/>
          </a:p>
        </p:txBody>
      </p:sp>
    </p:spTree>
    <p:extLst>
      <p:ext uri="{BB962C8B-B14F-4D97-AF65-F5344CB8AC3E}">
        <p14:creationId xmlns:p14="http://schemas.microsoft.com/office/powerpoint/2010/main" val="717796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a:extLst>
              <a:ext uri="{FF2B5EF4-FFF2-40B4-BE49-F238E27FC236}">
                <a16:creationId xmlns:a16="http://schemas.microsoft.com/office/drawing/2014/main" xmlns="" id="{3B41C69B-08D7-46E4-8FF9-658EA05985C3}"/>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5">
            <a:extLst>
              <a:ext uri="{FF2B5EF4-FFF2-40B4-BE49-F238E27FC236}">
                <a16:creationId xmlns:a16="http://schemas.microsoft.com/office/drawing/2014/main" xmlns="" id="{A683F776-B219-431C-8101-EF6D19ABBF6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6">
            <a:extLst>
              <a:ext uri="{FF2B5EF4-FFF2-40B4-BE49-F238E27FC236}">
                <a16:creationId xmlns:a16="http://schemas.microsoft.com/office/drawing/2014/main" xmlns="" id="{014019F1-5EDA-45A6-874F-092F539867C0}"/>
              </a:ext>
            </a:extLst>
          </p:cNvPr>
          <p:cNvSpPr>
            <a:spLocks noGrp="1" noChangeArrowheads="1"/>
          </p:cNvSpPr>
          <p:nvPr>
            <p:ph type="sldNum" sz="quarter" idx="12"/>
          </p:nvPr>
        </p:nvSpPr>
        <p:spPr>
          <a:ln/>
        </p:spPr>
        <p:txBody>
          <a:bodyPr/>
          <a:lstStyle>
            <a:lvl1pPr>
              <a:defRPr/>
            </a:lvl1pPr>
          </a:lstStyle>
          <a:p>
            <a:pPr>
              <a:defRPr/>
            </a:pPr>
            <a:fld id="{2DA66D24-B16F-4868-9A94-D670D08F1F6C}" type="slidenum">
              <a:rPr lang="hu-HU" altLang="hu-HU"/>
              <a:pPr>
                <a:defRPr/>
              </a:pPr>
              <a:t>‹#›</a:t>
            </a:fld>
            <a:endParaRPr lang="hu-HU" altLang="hu-HU"/>
          </a:p>
        </p:txBody>
      </p:sp>
    </p:spTree>
    <p:extLst>
      <p:ext uri="{BB962C8B-B14F-4D97-AF65-F5344CB8AC3E}">
        <p14:creationId xmlns:p14="http://schemas.microsoft.com/office/powerpoint/2010/main" val="1080178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a:extLst>
              <a:ext uri="{FF2B5EF4-FFF2-40B4-BE49-F238E27FC236}">
                <a16:creationId xmlns:a16="http://schemas.microsoft.com/office/drawing/2014/main" xmlns="" id="{3B41C69B-08D7-46E4-8FF9-658EA05985C3}"/>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5">
            <a:extLst>
              <a:ext uri="{FF2B5EF4-FFF2-40B4-BE49-F238E27FC236}">
                <a16:creationId xmlns:a16="http://schemas.microsoft.com/office/drawing/2014/main" xmlns="" id="{A683F776-B219-431C-8101-EF6D19ABBF6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6">
            <a:extLst>
              <a:ext uri="{FF2B5EF4-FFF2-40B4-BE49-F238E27FC236}">
                <a16:creationId xmlns:a16="http://schemas.microsoft.com/office/drawing/2014/main" xmlns="" id="{014019F1-5EDA-45A6-874F-092F539867C0}"/>
              </a:ext>
            </a:extLst>
          </p:cNvPr>
          <p:cNvSpPr>
            <a:spLocks noGrp="1" noChangeArrowheads="1"/>
          </p:cNvSpPr>
          <p:nvPr>
            <p:ph type="sldNum" sz="quarter" idx="12"/>
          </p:nvPr>
        </p:nvSpPr>
        <p:spPr>
          <a:ln/>
        </p:spPr>
        <p:txBody>
          <a:bodyPr/>
          <a:lstStyle>
            <a:lvl1pPr>
              <a:defRPr/>
            </a:lvl1pPr>
          </a:lstStyle>
          <a:p>
            <a:pPr>
              <a:defRPr/>
            </a:pPr>
            <a:fld id="{0242AAA5-E1D7-42E9-887A-82DE1ABB9C51}" type="slidenum">
              <a:rPr lang="hu-HU" altLang="hu-HU"/>
              <a:pPr>
                <a:defRPr/>
              </a:pPr>
              <a:t>‹#›</a:t>
            </a:fld>
            <a:endParaRPr lang="hu-HU" altLang="hu-HU"/>
          </a:p>
        </p:txBody>
      </p:sp>
    </p:spTree>
    <p:extLst>
      <p:ext uri="{BB962C8B-B14F-4D97-AF65-F5344CB8AC3E}">
        <p14:creationId xmlns:p14="http://schemas.microsoft.com/office/powerpoint/2010/main" val="4116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3B41C69B-08D7-46E4-8FF9-658EA05985C3}"/>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5">
            <a:extLst>
              <a:ext uri="{FF2B5EF4-FFF2-40B4-BE49-F238E27FC236}">
                <a16:creationId xmlns:a16="http://schemas.microsoft.com/office/drawing/2014/main" xmlns="" id="{A683F776-B219-431C-8101-EF6D19ABBF6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6">
            <a:extLst>
              <a:ext uri="{FF2B5EF4-FFF2-40B4-BE49-F238E27FC236}">
                <a16:creationId xmlns:a16="http://schemas.microsoft.com/office/drawing/2014/main" xmlns="" id="{014019F1-5EDA-45A6-874F-092F539867C0}"/>
              </a:ext>
            </a:extLst>
          </p:cNvPr>
          <p:cNvSpPr>
            <a:spLocks noGrp="1" noChangeArrowheads="1"/>
          </p:cNvSpPr>
          <p:nvPr>
            <p:ph type="sldNum" sz="quarter" idx="12"/>
          </p:nvPr>
        </p:nvSpPr>
        <p:spPr>
          <a:ln/>
        </p:spPr>
        <p:txBody>
          <a:bodyPr/>
          <a:lstStyle>
            <a:lvl1pPr>
              <a:defRPr/>
            </a:lvl1pPr>
          </a:lstStyle>
          <a:p>
            <a:pPr>
              <a:defRPr/>
            </a:pPr>
            <a:fld id="{B94A34DE-DBC2-4A65-9D44-F33BFC1AC91B}" type="slidenum">
              <a:rPr lang="hu-HU" altLang="hu-HU"/>
              <a:pPr>
                <a:defRPr/>
              </a:pPr>
              <a:t>‹#›</a:t>
            </a:fld>
            <a:endParaRPr lang="hu-HU" altLang="hu-HU"/>
          </a:p>
        </p:txBody>
      </p:sp>
    </p:spTree>
    <p:extLst>
      <p:ext uri="{BB962C8B-B14F-4D97-AF65-F5344CB8AC3E}">
        <p14:creationId xmlns:p14="http://schemas.microsoft.com/office/powerpoint/2010/main" val="3762199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xmlns="" id="{3B41C69B-08D7-46E4-8FF9-658EA05985C3}"/>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xmlns="" id="{A683F776-B219-431C-8101-EF6D19ABBF6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xmlns="" id="{014019F1-5EDA-45A6-874F-092F539867C0}"/>
              </a:ext>
            </a:extLst>
          </p:cNvPr>
          <p:cNvSpPr>
            <a:spLocks noGrp="1" noChangeArrowheads="1"/>
          </p:cNvSpPr>
          <p:nvPr>
            <p:ph type="sldNum" sz="quarter" idx="12"/>
          </p:nvPr>
        </p:nvSpPr>
        <p:spPr>
          <a:ln/>
        </p:spPr>
        <p:txBody>
          <a:bodyPr/>
          <a:lstStyle>
            <a:lvl1pPr>
              <a:defRPr/>
            </a:lvl1pPr>
          </a:lstStyle>
          <a:p>
            <a:pPr>
              <a:defRPr/>
            </a:pPr>
            <a:fld id="{80C82680-BB03-4B1F-9EA1-7948D8E3F8F9}" type="slidenum">
              <a:rPr lang="hu-HU" altLang="hu-HU"/>
              <a:pPr>
                <a:defRPr/>
              </a:pPr>
              <a:t>‹#›</a:t>
            </a:fld>
            <a:endParaRPr lang="hu-HU" altLang="hu-HU"/>
          </a:p>
        </p:txBody>
      </p:sp>
    </p:spTree>
    <p:extLst>
      <p:ext uri="{BB962C8B-B14F-4D97-AF65-F5344CB8AC3E}">
        <p14:creationId xmlns:p14="http://schemas.microsoft.com/office/powerpoint/2010/main" val="3367865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xmlns="" id="{3B41C69B-08D7-46E4-8FF9-658EA05985C3}"/>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xmlns="" id="{A683F776-B219-431C-8101-EF6D19ABBF6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xmlns="" id="{014019F1-5EDA-45A6-874F-092F539867C0}"/>
              </a:ext>
            </a:extLst>
          </p:cNvPr>
          <p:cNvSpPr>
            <a:spLocks noGrp="1" noChangeArrowheads="1"/>
          </p:cNvSpPr>
          <p:nvPr>
            <p:ph type="sldNum" sz="quarter" idx="12"/>
          </p:nvPr>
        </p:nvSpPr>
        <p:spPr>
          <a:ln/>
        </p:spPr>
        <p:txBody>
          <a:bodyPr/>
          <a:lstStyle>
            <a:lvl1pPr>
              <a:defRPr/>
            </a:lvl1pPr>
          </a:lstStyle>
          <a:p>
            <a:pPr>
              <a:defRPr/>
            </a:pPr>
            <a:fld id="{5BF4844A-84DF-4EAF-89F9-390984E68A95}" type="slidenum">
              <a:rPr lang="hu-HU" altLang="hu-HU"/>
              <a:pPr>
                <a:defRPr/>
              </a:pPr>
              <a:t>‹#›</a:t>
            </a:fld>
            <a:endParaRPr lang="hu-HU" altLang="hu-HU"/>
          </a:p>
        </p:txBody>
      </p:sp>
    </p:spTree>
    <p:extLst>
      <p:ext uri="{BB962C8B-B14F-4D97-AF65-F5344CB8AC3E}">
        <p14:creationId xmlns:p14="http://schemas.microsoft.com/office/powerpoint/2010/main" val="3698747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D974A0D3-06A0-44EC-AFAF-4378EC02A02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hu-HU"/>
              <a:t>Mintacím szerkesztése</a:t>
            </a:r>
          </a:p>
        </p:txBody>
      </p:sp>
      <p:sp>
        <p:nvSpPr>
          <p:cNvPr id="1027" name="Rectangle 3">
            <a:extLst>
              <a:ext uri="{FF2B5EF4-FFF2-40B4-BE49-F238E27FC236}">
                <a16:creationId xmlns:a16="http://schemas.microsoft.com/office/drawing/2014/main" xmlns="" id="{E2107EF2-CA37-46E5-957E-CF5D365248D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1028" name="Rectangle 4">
            <a:extLst>
              <a:ext uri="{FF2B5EF4-FFF2-40B4-BE49-F238E27FC236}">
                <a16:creationId xmlns:a16="http://schemas.microsoft.com/office/drawing/2014/main" xmlns="" id="{3B41C69B-08D7-46E4-8FF9-658EA05985C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a:defRPr/>
            </a:pPr>
            <a:endParaRPr lang="hu-HU"/>
          </a:p>
        </p:txBody>
      </p:sp>
      <p:sp>
        <p:nvSpPr>
          <p:cNvPr id="1029" name="Rectangle 5">
            <a:extLst>
              <a:ext uri="{FF2B5EF4-FFF2-40B4-BE49-F238E27FC236}">
                <a16:creationId xmlns:a16="http://schemas.microsoft.com/office/drawing/2014/main" xmlns="" id="{A683F776-B219-431C-8101-EF6D19ABBF6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a:defRPr/>
            </a:pPr>
            <a:endParaRPr lang="hu-HU"/>
          </a:p>
        </p:txBody>
      </p:sp>
      <p:sp>
        <p:nvSpPr>
          <p:cNvPr id="1030" name="Rectangle 6">
            <a:extLst>
              <a:ext uri="{FF2B5EF4-FFF2-40B4-BE49-F238E27FC236}">
                <a16:creationId xmlns:a16="http://schemas.microsoft.com/office/drawing/2014/main" xmlns="" id="{014019F1-5EDA-45A6-874F-092F539867C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4A1FB1F-8DBB-4D14-B1E0-862BF7F19625}"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a:extLst>
              <a:ext uri="{FF2B5EF4-FFF2-40B4-BE49-F238E27FC236}">
                <a16:creationId xmlns:a16="http://schemas.microsoft.com/office/drawing/2014/main" xmlns="" id="{49030DF4-3E44-48AB-8E9E-9E7DA5A3D6BE}"/>
              </a:ext>
            </a:extLst>
          </p:cNvPr>
          <p:cNvSpPr txBox="1">
            <a:spLocks noChangeArrowheads="1"/>
          </p:cNvSpPr>
          <p:nvPr/>
        </p:nvSpPr>
        <p:spPr bwMode="auto">
          <a:xfrm>
            <a:off x="3032125" y="2246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endParaRPr lang="en-US"/>
          </a:p>
        </p:txBody>
      </p:sp>
      <p:sp>
        <p:nvSpPr>
          <p:cNvPr id="3075" name="Dia számának helye 2"/>
          <p:cNvSpPr>
            <a:spLocks noGrp="1"/>
          </p:cNvSpPr>
          <p:nvPr>
            <p:ph type="sldNum" sz="quarter" idx="12"/>
          </p:nvPr>
        </p:nvSpPr>
        <p:spPr>
          <a:xfrm>
            <a:off x="4392613" y="6480175"/>
            <a:ext cx="358775" cy="360363"/>
          </a:xfrm>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spcBef>
                <a:spcPct val="0"/>
              </a:spcBef>
              <a:buFontTx/>
              <a:buNone/>
            </a:pPr>
            <a:fld id="{E4615732-2F13-4922-ADE2-8A80A788538C}" type="slidenum">
              <a:rPr lang="hu-HU" altLang="hu-HU" sz="1400" smtClean="0"/>
              <a:pPr algn="ctr">
                <a:spcBef>
                  <a:spcPct val="0"/>
                </a:spcBef>
                <a:buFontTx/>
                <a:buNone/>
              </a:pPr>
              <a:t>1</a:t>
            </a:fld>
            <a:endParaRPr lang="hu-HU" altLang="hu-HU" sz="1400"/>
          </a:p>
        </p:txBody>
      </p:sp>
      <p:sp>
        <p:nvSpPr>
          <p:cNvPr id="6" name="Szövegdoboz 5"/>
          <p:cNvSpPr txBox="1"/>
          <p:nvPr/>
        </p:nvSpPr>
        <p:spPr>
          <a:xfrm>
            <a:off x="179512" y="1676400"/>
            <a:ext cx="8784976" cy="4419601"/>
          </a:xfrm>
          <a:prstGeom prst="rect">
            <a:avLst/>
          </a:prstGeom>
          <a:noFill/>
        </p:spPr>
        <p:txBody>
          <a:bodyPr wrap="square" lIns="36000" tIns="36000" rIns="36000" bIns="36000" rtlCol="0">
            <a:noAutofit/>
          </a:bodyPr>
          <a:lstStyle/>
          <a:p>
            <a:pPr algn="ctr"/>
            <a:r>
              <a:rPr lang="en-US" sz="2400" b="1" noProof="1">
                <a:cs typeface="Arial" panose="020B0604020202020204" pitchFamily="34" charset="0"/>
              </a:rPr>
              <a:t>“</a:t>
            </a:r>
            <a:r>
              <a:rPr lang="hu-HU" sz="2400" b="1" dirty="0"/>
              <a:t>SUPPORTING RURAL OLDER WOMEN’S EMPOWERMENT</a:t>
            </a:r>
            <a:endParaRPr lang="hu-HU" sz="2400" dirty="0"/>
          </a:p>
          <a:p>
            <a:pPr algn="ctr"/>
            <a:r>
              <a:rPr lang="hu-HU" sz="2400" b="1" dirty="0"/>
              <a:t>IN CENTRAL AND EASTERN EUROPE</a:t>
            </a:r>
            <a:r>
              <a:rPr lang="en-US" sz="2400" b="1" noProof="1">
                <a:cs typeface="Arial" panose="020B0604020202020204" pitchFamily="34" charset="0"/>
              </a:rPr>
              <a:t>”</a:t>
            </a:r>
            <a:endParaRPr lang="en-US" sz="2400" noProof="1">
              <a:cs typeface="Arial" panose="020B0604020202020204" pitchFamily="34" charset="0"/>
            </a:endParaRPr>
          </a:p>
          <a:p>
            <a:pPr algn="ctr"/>
            <a:r>
              <a:rPr lang="en-US" sz="2400" b="1" noProof="1">
                <a:cs typeface="Arial" panose="020B0604020202020204" pitchFamily="34" charset="0"/>
              </a:rPr>
              <a:t> </a:t>
            </a:r>
            <a:endParaRPr lang="en-US" sz="2400" noProof="1">
              <a:cs typeface="Arial" panose="020B0604020202020204" pitchFamily="34" charset="0"/>
            </a:endParaRPr>
          </a:p>
          <a:p>
            <a:pPr algn="ctr"/>
            <a:r>
              <a:rPr lang="hu-HU" sz="2400" b="1" i="1" dirty="0"/>
              <a:t>Andrea Ferenczi</a:t>
            </a:r>
            <a:endParaRPr lang="hu-HU" sz="2400" i="1" dirty="0"/>
          </a:p>
          <a:p>
            <a:pPr algn="ctr"/>
            <a:r>
              <a:rPr lang="hu-HU" sz="2200" b="1" i="1" dirty="0" err="1"/>
              <a:t>President</a:t>
            </a:r>
            <a:r>
              <a:rPr lang="hu-HU" sz="2200" b="1" i="1" dirty="0"/>
              <a:t> of AWCDH</a:t>
            </a:r>
            <a:br>
              <a:rPr lang="hu-HU" sz="2200" b="1" i="1" dirty="0"/>
            </a:br>
            <a:r>
              <a:rPr lang="hu-HU" sz="2200" b="1" i="1" dirty="0" err="1"/>
              <a:t>Board</a:t>
            </a:r>
            <a:r>
              <a:rPr lang="hu-HU" sz="2200" b="1" i="1" dirty="0"/>
              <a:t> </a:t>
            </a:r>
            <a:r>
              <a:rPr lang="hu-HU" sz="2200" b="1" i="1" dirty="0" err="1"/>
              <a:t>Member</a:t>
            </a:r>
            <a:r>
              <a:rPr lang="hu-HU" sz="2200" b="1" i="1" dirty="0"/>
              <a:t> of </a:t>
            </a:r>
            <a:r>
              <a:rPr lang="hu-HU" sz="2200" b="1" i="1" dirty="0" err="1"/>
              <a:t>Older</a:t>
            </a:r>
            <a:r>
              <a:rPr lang="hu-HU" sz="2200" b="1" i="1" dirty="0"/>
              <a:t> </a:t>
            </a:r>
            <a:r>
              <a:rPr lang="hu-HU" sz="2200" b="1" i="1" dirty="0" err="1"/>
              <a:t>Women’s</a:t>
            </a:r>
            <a:r>
              <a:rPr lang="hu-HU" sz="2200" b="1" i="1" dirty="0"/>
              <a:t> Network Europe</a:t>
            </a:r>
            <a:endParaRPr lang="hu-HU" sz="2200" i="1" dirty="0"/>
          </a:p>
          <a:p>
            <a:pPr algn="ctr"/>
            <a:r>
              <a:rPr lang="en-US" noProof="1">
                <a:cs typeface="Arial" panose="020B0604020202020204" pitchFamily="34" charset="0"/>
              </a:rPr>
              <a:t>  </a:t>
            </a:r>
            <a:endParaRPr lang="hu-HU" noProof="1">
              <a:cs typeface="Arial" panose="020B0604020202020204" pitchFamily="34" charset="0"/>
            </a:endParaRPr>
          </a:p>
          <a:p>
            <a:pPr algn="ctr"/>
            <a:endParaRPr lang="en-US" noProof="1">
              <a:cs typeface="Arial" panose="020B0604020202020204" pitchFamily="34" charset="0"/>
            </a:endParaRPr>
          </a:p>
          <a:p>
            <a:pPr algn="ctr"/>
            <a:r>
              <a:rPr lang="hu-HU" sz="1600" b="1" dirty="0"/>
              <a:t>RURAL OLDER WOMEN/WIDOWS: </a:t>
            </a:r>
          </a:p>
          <a:p>
            <a:pPr algn="ctr"/>
            <a:r>
              <a:rPr lang="hu-HU" sz="1600" b="1" dirty="0"/>
              <a:t>BEYOND POVERTY AND VIOLENCE:</a:t>
            </a:r>
          </a:p>
          <a:p>
            <a:pPr algn="ctr"/>
            <a:r>
              <a:rPr lang="hu-HU" sz="1600" b="1" dirty="0"/>
              <a:t>PROGRAMS/POLICIES</a:t>
            </a:r>
          </a:p>
          <a:p>
            <a:pPr algn="ctr"/>
            <a:r>
              <a:rPr lang="hu-HU" sz="1600" b="1" dirty="0"/>
              <a:t>CSW62 PARALLEL EVENT </a:t>
            </a:r>
          </a:p>
          <a:p>
            <a:pPr algn="ctr"/>
            <a:r>
              <a:rPr lang="hu-HU" sz="1600" b="1" dirty="0" err="1"/>
              <a:t>Date</a:t>
            </a:r>
            <a:r>
              <a:rPr lang="hu-HU" sz="1600" b="1" dirty="0"/>
              <a:t> and Time: </a:t>
            </a:r>
            <a:r>
              <a:rPr lang="hu-HU" sz="1600" b="1" dirty="0" err="1"/>
              <a:t>March</a:t>
            </a:r>
            <a:r>
              <a:rPr lang="hu-HU" sz="1600" b="1" dirty="0"/>
              <a:t> 14 </a:t>
            </a:r>
            <a:r>
              <a:rPr lang="hu-HU" sz="1600" b="1" dirty="0" err="1"/>
              <a:t>from</a:t>
            </a:r>
            <a:r>
              <a:rPr lang="hu-HU" sz="1600" b="1" dirty="0"/>
              <a:t> 12:30 PM </a:t>
            </a:r>
            <a:r>
              <a:rPr lang="hu-HU" sz="1600" b="1" dirty="0" err="1"/>
              <a:t>to</a:t>
            </a:r>
            <a:r>
              <a:rPr lang="hu-HU" sz="1600" b="1" dirty="0"/>
              <a:t> 2:00 PM</a:t>
            </a:r>
          </a:p>
          <a:p>
            <a:pPr algn="ctr"/>
            <a:r>
              <a:rPr lang="hu-HU" sz="1600" b="1" dirty="0" err="1"/>
              <a:t>Venue</a:t>
            </a:r>
            <a:r>
              <a:rPr lang="hu-HU" sz="1600" b="1" dirty="0"/>
              <a:t>: 4 W 43rd Street, </a:t>
            </a:r>
            <a:r>
              <a:rPr lang="hu-HU" sz="1600" b="1" dirty="0" err="1"/>
              <a:t>Room</a:t>
            </a:r>
            <a:r>
              <a:rPr lang="hu-HU" sz="1600" b="1" dirty="0"/>
              <a:t>: </a:t>
            </a:r>
            <a:r>
              <a:rPr lang="hu-HU" sz="1600" b="1" dirty="0" err="1"/>
              <a:t>Green</a:t>
            </a:r>
            <a:r>
              <a:rPr lang="hu-HU" sz="1600" b="1" dirty="0"/>
              <a:t> </a:t>
            </a:r>
            <a:r>
              <a:rPr lang="hu-HU" sz="1600" b="1" dirty="0" err="1"/>
              <a:t>Room</a:t>
            </a:r>
            <a:r>
              <a:rPr lang="en-US" sz="1600" b="1" noProof="1">
                <a:cs typeface="Arial" panose="020B0604020202020204" pitchFamily="34"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ia számának helye 2"/>
          <p:cNvSpPr>
            <a:spLocks noGrp="1"/>
          </p:cNvSpPr>
          <p:nvPr>
            <p:ph type="sldNum" sz="quarter" idx="12"/>
          </p:nvPr>
        </p:nvSpPr>
        <p:spPr>
          <a:xfrm>
            <a:off x="4392613" y="6480175"/>
            <a:ext cx="407987" cy="360363"/>
          </a:xfrm>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spcBef>
                <a:spcPct val="0"/>
              </a:spcBef>
              <a:buFontTx/>
              <a:buNone/>
            </a:pPr>
            <a:fld id="{AF68C9F4-F3B3-493B-8006-71292AE4A504}" type="slidenum">
              <a:rPr lang="hu-HU" altLang="hu-HU" sz="1400" smtClean="0"/>
              <a:pPr algn="ctr">
                <a:spcBef>
                  <a:spcPct val="0"/>
                </a:spcBef>
                <a:buFontTx/>
                <a:buNone/>
              </a:pPr>
              <a:t>10</a:t>
            </a:fld>
            <a:endParaRPr lang="hu-HU" altLang="hu-HU" sz="1400" dirty="0"/>
          </a:p>
        </p:txBody>
      </p:sp>
      <p:sp>
        <p:nvSpPr>
          <p:cNvPr id="5" name="Rectangle 4">
            <a:extLst>
              <a:ext uri="{FF2B5EF4-FFF2-40B4-BE49-F238E27FC236}">
                <a16:creationId xmlns:a16="http://schemas.microsoft.com/office/drawing/2014/main" xmlns="" id="{056091A0-1B05-44C0-93CC-904534D6F0CB}"/>
              </a:ext>
            </a:extLst>
          </p:cNvPr>
          <p:cNvSpPr>
            <a:spLocks noChangeArrowheads="1"/>
          </p:cNvSpPr>
          <p:nvPr/>
        </p:nvSpPr>
        <p:spPr bwMode="auto">
          <a:xfrm>
            <a:off x="381000" y="1450977"/>
            <a:ext cx="8382000" cy="377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en-US" sz="2000" b="1" dirty="0"/>
              <a:t>WHAT HAVE WE DONE / OUR REFERENCES</a:t>
            </a:r>
            <a:endParaRPr lang="hu-HU" sz="2000" dirty="0"/>
          </a:p>
        </p:txBody>
      </p:sp>
      <p:sp>
        <p:nvSpPr>
          <p:cNvPr id="4" name="Rectangle 4">
            <a:extLst>
              <a:ext uri="{FF2B5EF4-FFF2-40B4-BE49-F238E27FC236}">
                <a16:creationId xmlns:a16="http://schemas.microsoft.com/office/drawing/2014/main" xmlns="" id="{056091A0-1B05-44C0-93CC-904534D6F0CB}"/>
              </a:ext>
            </a:extLst>
          </p:cNvPr>
          <p:cNvSpPr>
            <a:spLocks noChangeArrowheads="1"/>
          </p:cNvSpPr>
          <p:nvPr/>
        </p:nvSpPr>
        <p:spPr bwMode="auto">
          <a:xfrm>
            <a:off x="221673" y="1926668"/>
            <a:ext cx="8682528" cy="1600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400" dirty="0"/>
              <a:t>Since the foundation of the AWCDH in 2003, we have </a:t>
            </a:r>
            <a:r>
              <a:rPr lang="en-AU" sz="1400" dirty="0"/>
              <a:t>prioritized the inclusion in our awareness raising programs of women from rural areas. We have organized more than 30 international conferences dealing with employment and career opportunities for women of all ages incl.  “Women for Sustainable Development − The Role of Women in Rural Development” International conference in </a:t>
            </a:r>
            <a:r>
              <a:rPr lang="en-US" sz="1400" dirty="0"/>
              <a:t>2012, “Mayors for Equal Opportunities” Conference in </a:t>
            </a:r>
            <a:r>
              <a:rPr lang="en-AU" sz="1400" dirty="0"/>
              <a:t>2005 and our first conference “Women’s </a:t>
            </a:r>
            <a:r>
              <a:rPr lang="en-US" sz="1400" dirty="0"/>
              <a:t>Role in Regional Development and Public Life”</a:t>
            </a:r>
            <a:r>
              <a:rPr lang="hu-HU" sz="1400" dirty="0"/>
              <a:t> </a:t>
            </a:r>
            <a:r>
              <a:rPr lang="en-AU" sz="1400" dirty="0"/>
              <a:t>was held </a:t>
            </a:r>
            <a:r>
              <a:rPr lang="en-US" sz="1400" dirty="0"/>
              <a:t>with the aim to prepare women leaders from the country side for our European Union membership</a:t>
            </a:r>
            <a:r>
              <a:rPr lang="hu-HU" sz="1400" dirty="0"/>
              <a:t>.</a:t>
            </a:r>
          </a:p>
        </p:txBody>
      </p:sp>
      <p:pic>
        <p:nvPicPr>
          <p:cNvPr id="2" name="Kép 1"/>
          <p:cNvPicPr>
            <a:picLocks noChangeAspect="1"/>
          </p:cNvPicPr>
          <p:nvPr/>
        </p:nvPicPr>
        <p:blipFill rotWithShape="1">
          <a:blip r:embed="rId3" cstate="print">
            <a:extLst>
              <a:ext uri="{28A0092B-C50C-407E-A947-70E740481C1C}">
                <a14:useLocalDpi xmlns:a14="http://schemas.microsoft.com/office/drawing/2010/main" val="0"/>
              </a:ext>
            </a:extLst>
          </a:blip>
          <a:srcRect t="6046" b="867"/>
          <a:stretch/>
        </p:blipFill>
        <p:spPr>
          <a:xfrm>
            <a:off x="4562937" y="3387598"/>
            <a:ext cx="4186728" cy="2772000"/>
          </a:xfrm>
          <a:prstGeom prst="rect">
            <a:avLst/>
          </a:prstGeom>
        </p:spPr>
      </p:pic>
      <p:sp>
        <p:nvSpPr>
          <p:cNvPr id="6" name="Rectangle 4">
            <a:extLst>
              <a:ext uri="{FF2B5EF4-FFF2-40B4-BE49-F238E27FC236}">
                <a16:creationId xmlns:a16="http://schemas.microsoft.com/office/drawing/2014/main" xmlns="" id="{056091A0-1B05-44C0-93CC-904534D6F0CB}"/>
              </a:ext>
            </a:extLst>
          </p:cNvPr>
          <p:cNvSpPr>
            <a:spLocks noChangeArrowheads="1"/>
          </p:cNvSpPr>
          <p:nvPr/>
        </p:nvSpPr>
        <p:spPr bwMode="auto">
          <a:xfrm>
            <a:off x="228600" y="3810000"/>
            <a:ext cx="3886200" cy="2590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400" dirty="0"/>
              <a:t>At some of our international conferences we also displayed products created by rural female artisans and called these small events “Rural Women’s Corners”.</a:t>
            </a:r>
            <a:endParaRPr lang="hu-HU" sz="1400" dirty="0"/>
          </a:p>
          <a:p>
            <a:r>
              <a:rPr lang="en-US" sz="1400" dirty="0"/>
              <a:t>In 2013 however, we also organized a large event at the “Rural Women’s Day” on </a:t>
            </a:r>
            <a:r>
              <a:rPr lang="en-US" sz="1400" dirty="0" err="1"/>
              <a:t>Hungexpo</a:t>
            </a:r>
            <a:r>
              <a:rPr lang="en-US" sz="1400" dirty="0"/>
              <a:t> Fair Centre in Budapest. This event included artisan’s exhibitions, gifts, table ware and a fashion show.</a:t>
            </a:r>
            <a:endParaRPr lang="hu-HU" sz="1400" dirty="0"/>
          </a:p>
        </p:txBody>
      </p:sp>
    </p:spTree>
    <p:extLst>
      <p:ext uri="{BB962C8B-B14F-4D97-AF65-F5344CB8AC3E}">
        <p14:creationId xmlns:p14="http://schemas.microsoft.com/office/powerpoint/2010/main" val="496692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ia számának helye 2"/>
          <p:cNvSpPr>
            <a:spLocks noGrp="1"/>
          </p:cNvSpPr>
          <p:nvPr>
            <p:ph type="sldNum" sz="quarter" idx="12"/>
          </p:nvPr>
        </p:nvSpPr>
        <p:spPr>
          <a:xfrm>
            <a:off x="4267201" y="6480175"/>
            <a:ext cx="609600" cy="360363"/>
          </a:xfrm>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spcBef>
                <a:spcPct val="0"/>
              </a:spcBef>
              <a:buFontTx/>
              <a:buNone/>
            </a:pPr>
            <a:fld id="{AF68C9F4-F3B3-493B-8006-71292AE4A504}" type="slidenum">
              <a:rPr lang="hu-HU" altLang="hu-HU" sz="1400" smtClean="0"/>
              <a:pPr algn="ctr">
                <a:spcBef>
                  <a:spcPct val="0"/>
                </a:spcBef>
                <a:buFontTx/>
                <a:buNone/>
              </a:pPr>
              <a:t>11</a:t>
            </a:fld>
            <a:endParaRPr lang="hu-HU" altLang="hu-HU" sz="1400" dirty="0"/>
          </a:p>
        </p:txBody>
      </p:sp>
      <p:sp>
        <p:nvSpPr>
          <p:cNvPr id="5" name="Rectangle 4">
            <a:extLst>
              <a:ext uri="{FF2B5EF4-FFF2-40B4-BE49-F238E27FC236}">
                <a16:creationId xmlns:a16="http://schemas.microsoft.com/office/drawing/2014/main" xmlns="" id="{056091A0-1B05-44C0-93CC-904534D6F0CB}"/>
              </a:ext>
            </a:extLst>
          </p:cNvPr>
          <p:cNvSpPr>
            <a:spLocks noChangeArrowheads="1"/>
          </p:cNvSpPr>
          <p:nvPr/>
        </p:nvSpPr>
        <p:spPr bwMode="auto">
          <a:xfrm>
            <a:off x="228600" y="1450977"/>
            <a:ext cx="8686800" cy="1457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en-US" sz="2200" b="1" dirty="0" smtClean="0"/>
              <a:t>A</a:t>
            </a:r>
            <a:r>
              <a:rPr lang="hu-HU" sz="2200" b="1" dirty="0" smtClean="0"/>
              <a:t>w</a:t>
            </a:r>
            <a:r>
              <a:rPr lang="en-US" sz="2200" b="1" dirty="0" err="1" smtClean="0"/>
              <a:t>ards</a:t>
            </a:r>
            <a:r>
              <a:rPr lang="en-US" sz="2200" b="1" dirty="0" smtClean="0"/>
              <a:t> </a:t>
            </a:r>
            <a:r>
              <a:rPr lang="en-US" sz="2200" b="1" dirty="0"/>
              <a:t>for Honor and Involvement, as long as possible</a:t>
            </a:r>
            <a:endParaRPr lang="hu-HU" sz="2200" b="1" dirty="0"/>
          </a:p>
          <a:p>
            <a:endParaRPr lang="hu-HU" sz="1000" dirty="0"/>
          </a:p>
          <a:p>
            <a:r>
              <a:rPr lang="en-US" dirty="0"/>
              <a:t>We have awarded our Mentor, Dr. </a:t>
            </a:r>
            <a:r>
              <a:rPr lang="en-US" dirty="0" err="1"/>
              <a:t>Flóra</a:t>
            </a:r>
            <a:r>
              <a:rPr lang="en-US" dirty="0"/>
              <a:t> </a:t>
            </a:r>
            <a:r>
              <a:rPr lang="en-US" dirty="0" err="1"/>
              <a:t>Szakácsi</a:t>
            </a:r>
            <a:r>
              <a:rPr lang="hu-HU" dirty="0"/>
              <a:t>–</a:t>
            </a:r>
            <a:r>
              <a:rPr lang="en-US" dirty="0" err="1"/>
              <a:t>Tápai</a:t>
            </a:r>
            <a:r>
              <a:rPr lang="en-US" dirty="0"/>
              <a:t>, Agricultural Engineer</a:t>
            </a:r>
            <a:endParaRPr lang="hu-HU" dirty="0"/>
          </a:p>
          <a:p>
            <a:r>
              <a:rPr lang="en-US" dirty="0"/>
              <a:t>on her 90+ Birthday with our “Lifetime Achievement Award” on 31st May 2014</a:t>
            </a:r>
            <a:r>
              <a:rPr lang="hu-HU" dirty="0"/>
              <a:t/>
            </a:r>
            <a:br>
              <a:rPr lang="hu-HU" dirty="0"/>
            </a:br>
            <a:r>
              <a:rPr lang="en-US" dirty="0"/>
              <a:t>in Budapest</a:t>
            </a:r>
            <a:endParaRPr lang="hu-HU" dirty="0"/>
          </a:p>
        </p:txBody>
      </p:sp>
      <p:pic>
        <p:nvPicPr>
          <p:cNvPr id="2" name="Kép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900" y="2819400"/>
            <a:ext cx="5410200" cy="3606800"/>
          </a:xfrm>
          <a:prstGeom prst="rect">
            <a:avLst/>
          </a:prstGeom>
        </p:spPr>
      </p:pic>
    </p:spTree>
    <p:extLst>
      <p:ext uri="{BB962C8B-B14F-4D97-AF65-F5344CB8AC3E}">
        <p14:creationId xmlns:p14="http://schemas.microsoft.com/office/powerpoint/2010/main" val="1822971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ia számának helye 2"/>
          <p:cNvSpPr>
            <a:spLocks noGrp="1"/>
          </p:cNvSpPr>
          <p:nvPr>
            <p:ph type="sldNum" sz="quarter" idx="12"/>
          </p:nvPr>
        </p:nvSpPr>
        <p:spPr>
          <a:xfrm>
            <a:off x="4343399" y="6480175"/>
            <a:ext cx="533401" cy="360363"/>
          </a:xfrm>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spcBef>
                <a:spcPct val="0"/>
              </a:spcBef>
              <a:buFontTx/>
              <a:buNone/>
            </a:pPr>
            <a:fld id="{AF68C9F4-F3B3-493B-8006-71292AE4A504}" type="slidenum">
              <a:rPr lang="hu-HU" altLang="hu-HU" sz="1400" smtClean="0"/>
              <a:pPr algn="ctr">
                <a:spcBef>
                  <a:spcPct val="0"/>
                </a:spcBef>
                <a:buFontTx/>
                <a:buNone/>
              </a:pPr>
              <a:t>12</a:t>
            </a:fld>
            <a:endParaRPr lang="hu-HU" altLang="hu-HU" sz="1400" dirty="0"/>
          </a:p>
        </p:txBody>
      </p:sp>
      <p:sp>
        <p:nvSpPr>
          <p:cNvPr id="5" name="Rectangle 4">
            <a:extLst>
              <a:ext uri="{FF2B5EF4-FFF2-40B4-BE49-F238E27FC236}">
                <a16:creationId xmlns:a16="http://schemas.microsoft.com/office/drawing/2014/main" xmlns="" id="{056091A0-1B05-44C0-93CC-904534D6F0CB}"/>
              </a:ext>
            </a:extLst>
          </p:cNvPr>
          <p:cNvSpPr>
            <a:spLocks noChangeArrowheads="1"/>
          </p:cNvSpPr>
          <p:nvPr/>
        </p:nvSpPr>
        <p:spPr bwMode="auto">
          <a:xfrm>
            <a:off x="228600" y="1332345"/>
            <a:ext cx="8686800" cy="420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en-US" sz="2200" b="1" dirty="0"/>
              <a:t>EU Project (2013-2015)</a:t>
            </a:r>
            <a:endParaRPr lang="hu-HU" sz="2200" dirty="0"/>
          </a:p>
        </p:txBody>
      </p:sp>
      <p:sp>
        <p:nvSpPr>
          <p:cNvPr id="6" name="Rectangle 4">
            <a:extLst>
              <a:ext uri="{FF2B5EF4-FFF2-40B4-BE49-F238E27FC236}">
                <a16:creationId xmlns:a16="http://schemas.microsoft.com/office/drawing/2014/main" xmlns="" id="{056091A0-1B05-44C0-93CC-904534D6F0CB}"/>
              </a:ext>
            </a:extLst>
          </p:cNvPr>
          <p:cNvSpPr>
            <a:spLocks noChangeArrowheads="1"/>
          </p:cNvSpPr>
          <p:nvPr/>
        </p:nvSpPr>
        <p:spPr bwMode="auto">
          <a:xfrm>
            <a:off x="304800" y="1845397"/>
            <a:ext cx="4876800" cy="4541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700" dirty="0"/>
              <a:t>The AWCDH has successfully implemented the</a:t>
            </a:r>
            <a:endParaRPr lang="hu-HU" sz="1700" dirty="0"/>
          </a:p>
          <a:p>
            <a:r>
              <a:rPr lang="en-AU" dirty="0"/>
              <a:t>“</a:t>
            </a:r>
            <a:r>
              <a:rPr lang="en-AU" sz="1700" dirty="0"/>
              <a:t>TRAME-Transferring Competencies through Self-Narration and Mentoring Process” Project within the frameworks of the Lifelong Learning Program - </a:t>
            </a:r>
            <a:r>
              <a:rPr lang="en-AU" sz="1700" dirty="0" err="1"/>
              <a:t>Grundtvig</a:t>
            </a:r>
            <a:r>
              <a:rPr lang="en-AU" sz="1700" dirty="0"/>
              <a:t> Adult Education Program of the European Union.</a:t>
            </a:r>
            <a:r>
              <a:rPr lang="hu-HU" sz="1700"/>
              <a:t> </a:t>
            </a:r>
            <a:r>
              <a:rPr lang="en-AU" sz="1700"/>
              <a:t>Within </a:t>
            </a:r>
            <a:r>
              <a:rPr lang="en-AU" sz="1700" dirty="0"/>
              <a:t>this framework we had the opportunity to present to our Irish, Maltese</a:t>
            </a:r>
            <a:r>
              <a:rPr lang="en-US" sz="1700" dirty="0"/>
              <a:t>, German and Turkish partners and on other European forums that Hungarian folklore and craftsmanship</a:t>
            </a:r>
            <a:r>
              <a:rPr lang="hu-HU" sz="1700" dirty="0"/>
              <a:t> (</a:t>
            </a:r>
            <a:r>
              <a:rPr lang="en-US" sz="1700" dirty="0"/>
              <a:t>and in this context centuries of knowledge transfer from generation to generation</a:t>
            </a:r>
            <a:r>
              <a:rPr lang="hu-HU" sz="1700" dirty="0"/>
              <a:t>)</a:t>
            </a:r>
            <a:r>
              <a:rPr lang="en-US" sz="1700" dirty="0"/>
              <a:t> are unique in the world. Building on good examples from abroad and building upon Hungarian traditions, the AWCDH’s expert team has developed a professional manual for the self-narrative education program for artisans</a:t>
            </a:r>
            <a:r>
              <a:rPr lang="hu-HU" sz="1700" dirty="0"/>
              <a:t> </a:t>
            </a:r>
            <a:r>
              <a:rPr lang="en-AU" sz="1700" dirty="0"/>
              <a:t>available for all EU countries.</a:t>
            </a:r>
          </a:p>
        </p:txBody>
      </p:sp>
      <p:pic>
        <p:nvPicPr>
          <p:cNvPr id="4" name="Kép 3"/>
          <p:cNvPicPr>
            <a:picLocks noChangeAspect="1"/>
          </p:cNvPicPr>
          <p:nvPr/>
        </p:nvPicPr>
        <p:blipFill rotWithShape="1">
          <a:blip r:embed="rId3" cstate="print">
            <a:extLst>
              <a:ext uri="{28A0092B-C50C-407E-A947-70E740481C1C}">
                <a14:useLocalDpi xmlns:a14="http://schemas.microsoft.com/office/drawing/2010/main" val="0"/>
              </a:ext>
            </a:extLst>
          </a:blip>
          <a:srcRect t="23970" b="-57"/>
          <a:stretch/>
        </p:blipFill>
        <p:spPr>
          <a:xfrm>
            <a:off x="5319593" y="1925717"/>
            <a:ext cx="3595807" cy="2052000"/>
          </a:xfrm>
          <a:prstGeom prst="rect">
            <a:avLst/>
          </a:prstGeom>
        </p:spPr>
      </p:pic>
      <p:pic>
        <p:nvPicPr>
          <p:cNvPr id="7" name="Kép 6"/>
          <p:cNvPicPr>
            <a:picLocks noChangeAspect="1"/>
          </p:cNvPicPr>
          <p:nvPr/>
        </p:nvPicPr>
        <p:blipFill rotWithShape="1">
          <a:blip r:embed="rId4" cstate="print">
            <a:extLst>
              <a:ext uri="{28A0092B-C50C-407E-A947-70E740481C1C}">
                <a14:useLocalDpi xmlns:a14="http://schemas.microsoft.com/office/drawing/2010/main" val="0"/>
              </a:ext>
            </a:extLst>
          </a:blip>
          <a:srcRect t="21301" b="2609"/>
          <a:stretch/>
        </p:blipFill>
        <p:spPr>
          <a:xfrm>
            <a:off x="5319593" y="4150834"/>
            <a:ext cx="3595807" cy="2052000"/>
          </a:xfrm>
          <a:prstGeom prst="rect">
            <a:avLst/>
          </a:prstGeom>
        </p:spPr>
      </p:pic>
    </p:spTree>
    <p:extLst>
      <p:ext uri="{BB962C8B-B14F-4D97-AF65-F5344CB8AC3E}">
        <p14:creationId xmlns:p14="http://schemas.microsoft.com/office/powerpoint/2010/main" val="55566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ia számának helye 2"/>
          <p:cNvSpPr>
            <a:spLocks noGrp="1"/>
          </p:cNvSpPr>
          <p:nvPr>
            <p:ph type="sldNum" sz="quarter" idx="12"/>
          </p:nvPr>
        </p:nvSpPr>
        <p:spPr>
          <a:xfrm>
            <a:off x="4392613" y="6480175"/>
            <a:ext cx="484187" cy="360363"/>
          </a:xfrm>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spcBef>
                <a:spcPct val="0"/>
              </a:spcBef>
              <a:buFontTx/>
              <a:buNone/>
            </a:pPr>
            <a:fld id="{BA43B6FF-F6D7-4FC9-9BCF-C4851D1DC260}" type="slidenum">
              <a:rPr lang="hu-HU" altLang="hu-HU" sz="1400" smtClean="0"/>
              <a:pPr algn="ctr">
                <a:spcBef>
                  <a:spcPct val="0"/>
                </a:spcBef>
                <a:buFontTx/>
                <a:buNone/>
              </a:pPr>
              <a:t>13</a:t>
            </a:fld>
            <a:endParaRPr lang="hu-HU" altLang="hu-HU" sz="1400" dirty="0"/>
          </a:p>
        </p:txBody>
      </p:sp>
      <p:sp>
        <p:nvSpPr>
          <p:cNvPr id="5" name="Rectangle 2">
            <a:extLst>
              <a:ext uri="{FF2B5EF4-FFF2-40B4-BE49-F238E27FC236}">
                <a16:creationId xmlns:a16="http://schemas.microsoft.com/office/drawing/2014/main" xmlns="" id="{1D2F610C-F399-4F53-B76C-16E2A9A97E12}"/>
              </a:ext>
            </a:extLst>
          </p:cNvPr>
          <p:cNvSpPr>
            <a:spLocks noChangeArrowheads="1"/>
          </p:cNvSpPr>
          <p:nvPr/>
        </p:nvSpPr>
        <p:spPr bwMode="auto">
          <a:xfrm>
            <a:off x="304800" y="1393977"/>
            <a:ext cx="8534400" cy="101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oAutofit/>
          </a:bodyPr>
          <a:lstStyle/>
          <a:p>
            <a:pPr algn="ctr"/>
            <a:r>
              <a:rPr lang="en-US" sz="2000" b="1" dirty="0"/>
              <a:t>An excellent example of our self-narration program</a:t>
            </a:r>
            <a:r>
              <a:rPr lang="hu-HU" sz="2000" b="1" dirty="0"/>
              <a:t> </a:t>
            </a:r>
            <a:r>
              <a:rPr lang="en-US" sz="2000" b="1" dirty="0"/>
              <a:t>is</a:t>
            </a:r>
            <a:r>
              <a:rPr lang="hu-HU" sz="2000" b="1" dirty="0"/>
              <a:t/>
            </a:r>
            <a:br>
              <a:rPr lang="hu-HU" sz="2000" b="1" dirty="0"/>
            </a:br>
            <a:r>
              <a:rPr lang="en-US" sz="2000" b="1" dirty="0"/>
              <a:t>this successful transfer of knowledge from a resident</a:t>
            </a:r>
            <a:r>
              <a:rPr lang="hu-HU" sz="2000" b="1" dirty="0"/>
              <a:t/>
            </a:r>
            <a:br>
              <a:rPr lang="hu-HU" sz="2000" b="1" dirty="0"/>
            </a:br>
            <a:r>
              <a:rPr lang="en-US" sz="2000" b="1" dirty="0"/>
              <a:t>in the </a:t>
            </a:r>
            <a:r>
              <a:rPr lang="en-US" sz="2000" b="1" dirty="0" err="1"/>
              <a:t>Szépkorúak</a:t>
            </a:r>
            <a:r>
              <a:rPr lang="en-US" sz="2000" b="1" dirty="0"/>
              <a:t> </a:t>
            </a:r>
            <a:r>
              <a:rPr lang="en-US" sz="2000" b="1" dirty="0" err="1"/>
              <a:t>Idősek</a:t>
            </a:r>
            <a:r>
              <a:rPr lang="en-US" sz="2000" b="1" dirty="0"/>
              <a:t> </a:t>
            </a:r>
            <a:r>
              <a:rPr lang="en-US" sz="2000" b="1" dirty="0" err="1"/>
              <a:t>Otthona</a:t>
            </a:r>
            <a:r>
              <a:rPr lang="en-US" sz="2000" b="1" dirty="0"/>
              <a:t>” Nursing Home, </a:t>
            </a:r>
            <a:r>
              <a:rPr lang="en-US" sz="2000" b="1" dirty="0" err="1"/>
              <a:t>Sütt</a:t>
            </a:r>
            <a:r>
              <a:rPr lang="hu-HU" sz="2000" b="1" dirty="0"/>
              <a:t>ő</a:t>
            </a:r>
          </a:p>
        </p:txBody>
      </p:sp>
      <p:pic>
        <p:nvPicPr>
          <p:cNvPr id="2" name="Kép 1"/>
          <p:cNvPicPr>
            <a:picLocks noChangeAspect="1"/>
          </p:cNvPicPr>
          <p:nvPr/>
        </p:nvPicPr>
        <p:blipFill rotWithShape="1">
          <a:blip r:embed="rId3">
            <a:extLst>
              <a:ext uri="{28A0092B-C50C-407E-A947-70E740481C1C}">
                <a14:useLocalDpi xmlns:a14="http://schemas.microsoft.com/office/drawing/2010/main" val="0"/>
              </a:ext>
            </a:extLst>
          </a:blip>
          <a:srcRect r="6798"/>
          <a:stretch/>
        </p:blipFill>
        <p:spPr>
          <a:xfrm>
            <a:off x="4267200" y="2526490"/>
            <a:ext cx="4625310" cy="3721910"/>
          </a:xfrm>
          <a:prstGeom prst="rect">
            <a:avLst/>
          </a:prstGeom>
        </p:spPr>
      </p:pic>
      <p:sp>
        <p:nvSpPr>
          <p:cNvPr id="6" name="Rectangle 2">
            <a:extLst>
              <a:ext uri="{FF2B5EF4-FFF2-40B4-BE49-F238E27FC236}">
                <a16:creationId xmlns:a16="http://schemas.microsoft.com/office/drawing/2014/main" xmlns="" id="{1D2F610C-F399-4F53-B76C-16E2A9A97E12}"/>
              </a:ext>
            </a:extLst>
          </p:cNvPr>
          <p:cNvSpPr>
            <a:spLocks noChangeArrowheads="1"/>
          </p:cNvSpPr>
          <p:nvPr/>
        </p:nvSpPr>
        <p:spPr bwMode="auto">
          <a:xfrm>
            <a:off x="124691" y="2446921"/>
            <a:ext cx="3990109" cy="387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oAutofit/>
          </a:bodyPr>
          <a:lstStyle/>
          <a:p>
            <a:r>
              <a:rPr lang="en-IE" dirty="0"/>
              <a:t>In 2015 Mrs Ildikó </a:t>
            </a:r>
            <a:r>
              <a:rPr lang="en-IE" dirty="0" err="1"/>
              <a:t>Haraszti</a:t>
            </a:r>
            <a:r>
              <a:rPr lang="en-IE" dirty="0"/>
              <a:t>, Director of the nursing home and ageing expert of the AWCDH, noticed that a resident, Mrs Hartman, affectionately known as “Aunt </a:t>
            </a:r>
            <a:r>
              <a:rPr lang="en-IE" dirty="0" err="1"/>
              <a:t>Gizi</a:t>
            </a:r>
            <a:r>
              <a:rPr lang="en-IE" dirty="0"/>
              <a:t>”, was very </a:t>
            </a:r>
            <a:r>
              <a:rPr lang="en-IE" dirty="0" err="1"/>
              <a:t>skillful</a:t>
            </a:r>
            <a:r>
              <a:rPr lang="en-IE" dirty="0"/>
              <a:t> at making beautiful embroideries. Therefore, Ildikó organized “knowledge transfer events” which attracted young girls to visit and learn Aunt </a:t>
            </a:r>
            <a:r>
              <a:rPr lang="en-IE" dirty="0" err="1"/>
              <a:t>Gizi’s</a:t>
            </a:r>
            <a:r>
              <a:rPr lang="en-IE" dirty="0"/>
              <a:t> embroidery making skills and listen to “auntie’s” stories about her fascinating life.</a:t>
            </a:r>
            <a:endParaRPr lang="hu-HU" dirty="0"/>
          </a:p>
          <a:p>
            <a:r>
              <a:rPr lang="en-GB" dirty="0"/>
              <a:t>She is convinced that “the method helps keeping identity in older ages”.</a:t>
            </a:r>
            <a:endParaRPr lang="hu-H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ia számának helye 2"/>
          <p:cNvSpPr>
            <a:spLocks noGrp="1"/>
          </p:cNvSpPr>
          <p:nvPr>
            <p:ph type="sldNum" sz="quarter" idx="12"/>
          </p:nvPr>
        </p:nvSpPr>
        <p:spPr>
          <a:xfrm>
            <a:off x="4211638" y="6480175"/>
            <a:ext cx="720725" cy="360363"/>
          </a:xfrm>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spcBef>
                <a:spcPct val="0"/>
              </a:spcBef>
              <a:buFontTx/>
              <a:buNone/>
            </a:pPr>
            <a:fld id="{C61BB11D-6937-4D10-BA7F-E4A0D8566748}" type="slidenum">
              <a:rPr lang="hu-HU" altLang="hu-HU" sz="1400" smtClean="0"/>
              <a:pPr algn="ctr">
                <a:spcBef>
                  <a:spcPct val="0"/>
                </a:spcBef>
                <a:buFontTx/>
                <a:buNone/>
              </a:pPr>
              <a:t>14</a:t>
            </a:fld>
            <a:endParaRPr lang="hu-HU" altLang="hu-HU" sz="1400"/>
          </a:p>
        </p:txBody>
      </p:sp>
      <p:sp>
        <p:nvSpPr>
          <p:cNvPr id="4" name="Rectangle 2">
            <a:extLst>
              <a:ext uri="{FF2B5EF4-FFF2-40B4-BE49-F238E27FC236}">
                <a16:creationId xmlns:a16="http://schemas.microsoft.com/office/drawing/2014/main" xmlns="" id="{DCD85872-D998-42B0-A27A-93DA3ED5FE2B}"/>
              </a:ext>
            </a:extLst>
          </p:cNvPr>
          <p:cNvSpPr txBox="1">
            <a:spLocks noChangeArrowheads="1"/>
          </p:cNvSpPr>
          <p:nvPr/>
        </p:nvSpPr>
        <p:spPr bwMode="auto">
          <a:xfrm>
            <a:off x="539750" y="1700213"/>
            <a:ext cx="8064500" cy="454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defRPr/>
            </a:pPr>
            <a:r>
              <a:rPr lang="en-US" sz="2400" b="1" dirty="0"/>
              <a:t>OUR PROFESSIONAL NETWORK:</a:t>
            </a:r>
            <a:endParaRPr lang="hu-HU" sz="2400" dirty="0"/>
          </a:p>
          <a:p>
            <a:pPr algn="ctr" eaLnBrk="1" hangingPunct="1">
              <a:spcBef>
                <a:spcPct val="20000"/>
              </a:spcBef>
              <a:defRPr/>
            </a:pPr>
            <a:endParaRPr lang="en-US" sz="2000" dirty="0"/>
          </a:p>
          <a:p>
            <a:r>
              <a:rPr lang="en-US" sz="1600" b="1" dirty="0"/>
              <a:t>UN:</a:t>
            </a:r>
            <a:r>
              <a:rPr lang="en-US" sz="1600" dirty="0"/>
              <a:t> ILO, WHO, FAO, UNECE, UNESCO</a:t>
            </a:r>
            <a:endParaRPr lang="hu-HU" sz="1600" dirty="0"/>
          </a:p>
          <a:p>
            <a:r>
              <a:rPr lang="en-US" sz="1600" b="1" dirty="0"/>
              <a:t>EU: </a:t>
            </a:r>
            <a:r>
              <a:rPr lang="en-US" sz="1600" dirty="0"/>
              <a:t>EP: Committee on Women's Rights and Gender Equality</a:t>
            </a:r>
            <a:endParaRPr lang="hu-HU" sz="1600" dirty="0"/>
          </a:p>
          <a:p>
            <a:r>
              <a:rPr lang="en-US" sz="1600" dirty="0"/>
              <a:t>AGE Platform Europe</a:t>
            </a:r>
            <a:r>
              <a:rPr lang="hu-HU" sz="1600" dirty="0"/>
              <a:t>, </a:t>
            </a:r>
            <a:r>
              <a:rPr lang="en-US" sz="1600" dirty="0"/>
              <a:t>OWN Europe</a:t>
            </a:r>
            <a:r>
              <a:rPr lang="hu-HU" sz="1600" dirty="0"/>
              <a:t> and </a:t>
            </a:r>
            <a:r>
              <a:rPr lang="hu-HU" sz="1600" dirty="0" err="1"/>
              <a:t>other</a:t>
            </a:r>
            <a:r>
              <a:rPr lang="hu-HU" sz="1600" dirty="0"/>
              <a:t> European </a:t>
            </a:r>
            <a:r>
              <a:rPr lang="hu-HU" sz="1600" dirty="0" err="1"/>
              <a:t>NGOs</a:t>
            </a:r>
            <a:r>
              <a:rPr lang="hu-HU" sz="1600" dirty="0"/>
              <a:t>,</a:t>
            </a:r>
          </a:p>
          <a:p>
            <a:r>
              <a:rPr lang="hu-HU" sz="1600" dirty="0"/>
              <a:t>US </a:t>
            </a:r>
            <a:r>
              <a:rPr lang="en-US" sz="1600" dirty="0"/>
              <a:t>NGOs</a:t>
            </a:r>
            <a:endParaRPr lang="hu-HU" sz="1600" dirty="0"/>
          </a:p>
          <a:p>
            <a:r>
              <a:rPr lang="hu-HU" sz="1600" dirty="0"/>
              <a:t> </a:t>
            </a:r>
          </a:p>
          <a:p>
            <a:r>
              <a:rPr lang="en-US" sz="1600" b="1" dirty="0"/>
              <a:t>In Hungary</a:t>
            </a:r>
            <a:r>
              <a:rPr lang="en-US" sz="1600" dirty="0"/>
              <a:t>:</a:t>
            </a:r>
            <a:endParaRPr lang="hu-HU" sz="1600" dirty="0"/>
          </a:p>
          <a:p>
            <a:r>
              <a:rPr lang="en-US" sz="1600" dirty="0"/>
              <a:t>National Assembly Committee on Employment and </a:t>
            </a:r>
            <a:r>
              <a:rPr lang="en-US" sz="1600" dirty="0" err="1"/>
              <a:t>Labour</a:t>
            </a:r>
            <a:r>
              <a:rPr lang="en-US" sz="1600" dirty="0"/>
              <a:t>, National Council on Ageing, Ministries, Local Governments, Hungarian Academy of Sciences, Hungarian Labor Inspectorate, EBH - Equal Treatment Authority, National Institute for Food and Nutrition Science, Hungarian Central Statistical Office (HCSO) Demographic Research Institute, Gerontology Science Coordination Center, Faculty of Health, University of Debrecen</a:t>
            </a:r>
            <a:r>
              <a:rPr lang="hu-HU" sz="1600" dirty="0"/>
              <a:t>, </a:t>
            </a:r>
            <a:r>
              <a:rPr lang="en-US" sz="1600" dirty="0"/>
              <a:t>Hungarian Scientific Association of Rural Health, Crime Prevention Department of the Hungarian National Police, Magyar </a:t>
            </a:r>
            <a:r>
              <a:rPr lang="en-US" sz="1600" dirty="0" err="1"/>
              <a:t>Vöröskereszt</a:t>
            </a:r>
            <a:r>
              <a:rPr lang="en-US" sz="1600" dirty="0"/>
              <a:t> (Hungarian Red Cross).</a:t>
            </a:r>
            <a:endParaRPr lang="hu-HU" sz="1600" dirty="0"/>
          </a:p>
          <a:p>
            <a:r>
              <a:rPr lang="en-US" sz="1600" dirty="0"/>
              <a:t>Embassies</a:t>
            </a:r>
            <a:endParaRPr lang="hu-HU"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zövegdoboz 5">
            <a:extLst>
              <a:ext uri="{FF2B5EF4-FFF2-40B4-BE49-F238E27FC236}">
                <a16:creationId xmlns:a16="http://schemas.microsoft.com/office/drawing/2014/main" xmlns="" id="{6F71D564-B9FB-4B2D-91A4-77BD183FD329}"/>
              </a:ext>
            </a:extLst>
          </p:cNvPr>
          <p:cNvSpPr txBox="1">
            <a:spLocks noChangeArrowheads="1"/>
          </p:cNvSpPr>
          <p:nvPr/>
        </p:nvSpPr>
        <p:spPr bwMode="auto">
          <a:xfrm>
            <a:off x="457200" y="1447800"/>
            <a:ext cx="8305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hu-HU" sz="2200" b="1"/>
              <a:t>Special Thanks</a:t>
            </a:r>
            <a:endParaRPr lang="hu-HU" altLang="hu-HU" sz="2200"/>
          </a:p>
          <a:p>
            <a:pPr algn="ctr"/>
            <a:r>
              <a:rPr lang="en-US" altLang="hu-HU" sz="2200" b="1"/>
              <a:t>to INPEA (International Network</a:t>
            </a:r>
            <a:br>
              <a:rPr lang="en-US" altLang="hu-HU" sz="2200" b="1"/>
            </a:br>
            <a:r>
              <a:rPr lang="en-US" altLang="hu-HU" sz="2200" b="1"/>
              <a:t>for the Prevention of Elder Abuse)</a:t>
            </a:r>
            <a:endParaRPr lang="hu-HU" altLang="hu-HU" sz="2200"/>
          </a:p>
          <a:p>
            <a:pPr algn="ctr"/>
            <a:r>
              <a:rPr lang="en-US" altLang="hu-HU" sz="2200" b="1"/>
              <a:t>for their long year professional cooperation</a:t>
            </a:r>
            <a:endParaRPr lang="hu-HU" altLang="hu-HU" sz="2200"/>
          </a:p>
          <a:p>
            <a:pPr algn="ctr"/>
            <a:r>
              <a:rPr lang="en-US" altLang="hu-HU" sz="2200" b="1"/>
              <a:t>and for sponsoring the </a:t>
            </a:r>
            <a:r>
              <a:rPr lang="hu-HU" altLang="hu-HU" sz="2200" b="1"/>
              <a:t>CSW62 Parallel Event titled</a:t>
            </a:r>
            <a:endParaRPr lang="hu-HU" altLang="hu-HU" sz="2200"/>
          </a:p>
          <a:p>
            <a:pPr algn="ctr"/>
            <a:r>
              <a:rPr lang="en-US" altLang="hu-HU" sz="2200" b="1"/>
              <a:t>Rural Older Women/Widows:</a:t>
            </a:r>
            <a:br>
              <a:rPr lang="en-US" altLang="hu-HU" sz="2200" b="1"/>
            </a:br>
            <a:r>
              <a:rPr lang="en-US" altLang="hu-HU" sz="2200" b="1"/>
              <a:t>Beyond Poverty And Violence</a:t>
            </a:r>
            <a:endParaRPr lang="hu-HU" altLang="hu-HU" sz="2200"/>
          </a:p>
          <a:p>
            <a:pPr algn="ctr"/>
            <a:r>
              <a:rPr lang="en-US" altLang="hu-HU" sz="2200" b="1"/>
              <a:t>Programs/Policies</a:t>
            </a:r>
            <a:endParaRPr lang="hu-HU" altLang="hu-HU" sz="2200"/>
          </a:p>
          <a:p>
            <a:pPr algn="ctr"/>
            <a:r>
              <a:rPr lang="en-US" altLang="hu-HU" sz="2200" b="1"/>
              <a:t>and for inviting the AWCDH as co-sponsors.</a:t>
            </a:r>
            <a:endParaRPr lang="hu-HU" altLang="hu-HU" sz="2200"/>
          </a:p>
          <a:p>
            <a:pPr algn="ctr"/>
            <a:r>
              <a:rPr lang="en-US" altLang="hu-HU" sz="2200" b="1"/>
              <a:t> </a:t>
            </a:r>
            <a:endParaRPr lang="hu-HU" altLang="hu-HU" sz="2200"/>
          </a:p>
          <a:p>
            <a:pPr algn="ctr"/>
            <a:r>
              <a:rPr lang="en-US" altLang="hu-HU" sz="2200" b="1"/>
              <a:t>We would like to thank herewith to the</a:t>
            </a:r>
            <a:endParaRPr lang="hu-HU" altLang="hu-HU" sz="2200"/>
          </a:p>
          <a:p>
            <a:pPr algn="ctr"/>
            <a:r>
              <a:rPr lang="en-US" altLang="hu-HU" sz="2200" b="1"/>
              <a:t>Hungarian Ministry of Human Capacities</a:t>
            </a:r>
            <a:endParaRPr lang="hu-HU" altLang="hu-HU" sz="2200"/>
          </a:p>
          <a:p>
            <a:pPr algn="ctr"/>
            <a:r>
              <a:rPr lang="en-US" altLang="hu-HU" sz="2200" b="1"/>
              <a:t>for sponsoring the participation of AWCDH </a:t>
            </a:r>
            <a:endParaRPr lang="hu-HU" altLang="hu-HU" sz="2200"/>
          </a:p>
          <a:p>
            <a:pPr algn="ctr"/>
            <a:r>
              <a:rPr lang="en-US" altLang="hu-HU" sz="2200" b="1"/>
              <a:t>in the CSW62</a:t>
            </a:r>
            <a:endParaRPr lang="hu-HU" altLang="hu-HU" sz="2200"/>
          </a:p>
        </p:txBody>
      </p:sp>
      <p:sp>
        <p:nvSpPr>
          <p:cNvPr id="23555" name="Dia számának helye 5">
            <a:extLst>
              <a:ext uri="{FF2B5EF4-FFF2-40B4-BE49-F238E27FC236}">
                <a16:creationId xmlns:a16="http://schemas.microsoft.com/office/drawing/2014/main" xmlns="" id="{A5BFC1DE-9F94-4917-B2BA-70D57F63C99F}"/>
              </a:ext>
            </a:extLst>
          </p:cNvPr>
          <p:cNvSpPr>
            <a:spLocks noGrp="1"/>
          </p:cNvSpPr>
          <p:nvPr>
            <p:ph type="sldNum" sz="quarter" idx="12"/>
          </p:nvPr>
        </p:nvSpPr>
        <p:spPr bwMode="auto">
          <a:xfrm>
            <a:off x="3581400" y="6553200"/>
            <a:ext cx="20574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fld id="{6A536BCC-9407-4F5A-A961-9E1C2A583F19}" type="slidenum">
              <a:rPr lang="hu-HU" altLang="hu-HU" sz="1200" smtClean="0"/>
              <a:pPr algn="ctr"/>
              <a:t>15</a:t>
            </a:fld>
            <a:endParaRPr lang="hu-HU" altLang="hu-HU" sz="1200"/>
          </a:p>
        </p:txBody>
      </p:sp>
    </p:spTree>
    <p:extLst>
      <p:ext uri="{BB962C8B-B14F-4D97-AF65-F5344CB8AC3E}">
        <p14:creationId xmlns:p14="http://schemas.microsoft.com/office/powerpoint/2010/main" val="3406419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ia számának helye 2"/>
          <p:cNvSpPr>
            <a:spLocks noGrp="1"/>
          </p:cNvSpPr>
          <p:nvPr>
            <p:ph type="sldNum" sz="quarter" idx="12"/>
          </p:nvPr>
        </p:nvSpPr>
        <p:spPr>
          <a:xfrm>
            <a:off x="4211638" y="6553200"/>
            <a:ext cx="720725" cy="228599"/>
          </a:xfrm>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spcBef>
                <a:spcPct val="0"/>
              </a:spcBef>
              <a:buFontTx/>
              <a:buNone/>
            </a:pPr>
            <a:fld id="{4C6A4FA4-DF74-4AB6-8025-54959E55F271}" type="slidenum">
              <a:rPr lang="hu-HU" altLang="hu-HU" sz="1400" smtClean="0"/>
              <a:pPr algn="ctr">
                <a:spcBef>
                  <a:spcPct val="0"/>
                </a:spcBef>
                <a:buFontTx/>
                <a:buNone/>
              </a:pPr>
              <a:t>16</a:t>
            </a:fld>
            <a:endParaRPr lang="hu-HU" altLang="hu-HU" sz="1400" dirty="0"/>
          </a:p>
        </p:txBody>
      </p:sp>
      <p:sp>
        <p:nvSpPr>
          <p:cNvPr id="3" name="Rectangle 2">
            <a:extLst>
              <a:ext uri="{FF2B5EF4-FFF2-40B4-BE49-F238E27FC236}">
                <a16:creationId xmlns:a16="http://schemas.microsoft.com/office/drawing/2014/main" xmlns="" id="{DCD85872-D998-42B0-A27A-93DA3ED5FE2B}"/>
              </a:ext>
            </a:extLst>
          </p:cNvPr>
          <p:cNvSpPr txBox="1">
            <a:spLocks noChangeArrowheads="1"/>
          </p:cNvSpPr>
          <p:nvPr/>
        </p:nvSpPr>
        <p:spPr bwMode="auto">
          <a:xfrm>
            <a:off x="539750" y="1600200"/>
            <a:ext cx="8064500" cy="454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defRPr/>
            </a:pPr>
            <a:r>
              <a:rPr lang="hu-HU" sz="2400" b="1" dirty="0" err="1"/>
              <a:t>GET</a:t>
            </a:r>
            <a:r>
              <a:rPr lang="hu-HU" sz="2400" b="1" dirty="0"/>
              <a:t> IN </a:t>
            </a:r>
            <a:r>
              <a:rPr lang="hu-HU" sz="2400" b="1" dirty="0" err="1"/>
              <a:t>TOUCH</a:t>
            </a:r>
            <a:r>
              <a:rPr lang="hu-HU" sz="2400" b="1" dirty="0"/>
              <a:t> </a:t>
            </a:r>
            <a:r>
              <a:rPr lang="hu-HU" sz="2400" b="1" dirty="0" err="1"/>
              <a:t>WITH</a:t>
            </a:r>
            <a:r>
              <a:rPr lang="en-US" sz="2400" b="1" dirty="0"/>
              <a:t>:</a:t>
            </a:r>
            <a:endParaRPr lang="hu-HU" sz="2400" b="1" dirty="0"/>
          </a:p>
          <a:p>
            <a:pPr algn="ctr"/>
            <a:endParaRPr lang="hu-HU" sz="1600" b="1" dirty="0"/>
          </a:p>
          <a:p>
            <a:pPr algn="ctr"/>
            <a:r>
              <a:rPr lang="hu-HU" sz="1600" b="1" dirty="0"/>
              <a:t>Mrs. Andrea Ferenczi</a:t>
            </a:r>
            <a:endParaRPr lang="hu-HU" sz="1600" dirty="0"/>
          </a:p>
          <a:p>
            <a:pPr algn="ctr"/>
            <a:r>
              <a:rPr lang="hu-HU" sz="1600" dirty="0" err="1"/>
              <a:t>President</a:t>
            </a:r>
            <a:r>
              <a:rPr lang="hu-HU" sz="1600" dirty="0"/>
              <a:t> of </a:t>
            </a:r>
            <a:r>
              <a:rPr lang="hu-HU" sz="1600" dirty="0" err="1"/>
              <a:t>the</a:t>
            </a:r>
            <a:r>
              <a:rPr lang="hu-HU" sz="1600" dirty="0"/>
              <a:t> </a:t>
            </a:r>
            <a:r>
              <a:rPr lang="hu-HU" sz="1600" dirty="0" err="1"/>
              <a:t>Association</a:t>
            </a:r>
            <a:r>
              <a:rPr lang="hu-HU" sz="1600" dirty="0"/>
              <a:t> </a:t>
            </a:r>
            <a:r>
              <a:rPr lang="hu-HU" sz="1600" dirty="0" err="1"/>
              <a:t>for</a:t>
            </a:r>
            <a:r>
              <a:rPr lang="hu-HU" sz="1600" dirty="0"/>
              <a:t> </a:t>
            </a:r>
            <a:r>
              <a:rPr lang="hu-HU" sz="1600" dirty="0" err="1"/>
              <a:t>Women's</a:t>
            </a:r>
            <a:r>
              <a:rPr lang="hu-HU" sz="1600" dirty="0"/>
              <a:t> </a:t>
            </a:r>
            <a:r>
              <a:rPr lang="hu-HU" sz="1600" dirty="0" err="1"/>
              <a:t>Career</a:t>
            </a:r>
            <a:r>
              <a:rPr lang="hu-HU" sz="1600" dirty="0"/>
              <a:t> </a:t>
            </a:r>
            <a:r>
              <a:rPr lang="hu-HU" sz="1600" dirty="0" err="1"/>
              <a:t>Development</a:t>
            </a:r>
            <a:r>
              <a:rPr lang="hu-HU" sz="1600" dirty="0"/>
              <a:t> </a:t>
            </a:r>
            <a:r>
              <a:rPr lang="hu-HU" sz="1600" dirty="0" err="1"/>
              <a:t>in</a:t>
            </a:r>
            <a:r>
              <a:rPr lang="hu-HU" sz="1600" dirty="0"/>
              <a:t> Hungary</a:t>
            </a:r>
          </a:p>
          <a:p>
            <a:pPr algn="ctr"/>
            <a:r>
              <a:rPr lang="en-US" sz="1600" dirty="0" err="1"/>
              <a:t>Ugron</a:t>
            </a:r>
            <a:r>
              <a:rPr lang="en-US" sz="1600" dirty="0"/>
              <a:t> Gábor u. 28.</a:t>
            </a:r>
            <a:endParaRPr lang="hu-HU" sz="1600" dirty="0"/>
          </a:p>
          <a:p>
            <a:pPr algn="ctr"/>
            <a:r>
              <a:rPr lang="hu-HU" sz="1600" dirty="0"/>
              <a:t> H-</a:t>
            </a:r>
            <a:r>
              <a:rPr lang="en-US" sz="1600" dirty="0"/>
              <a:t>1118 Budapest, Hungary</a:t>
            </a:r>
            <a:endParaRPr lang="hu-HU" sz="1600" dirty="0"/>
          </a:p>
          <a:p>
            <a:pPr algn="ctr"/>
            <a:r>
              <a:rPr lang="en-US" sz="1600" dirty="0"/>
              <a:t>Phone: +36 1 319 5245</a:t>
            </a:r>
            <a:r>
              <a:rPr lang="hu-HU" sz="1600" dirty="0"/>
              <a:t> •</a:t>
            </a:r>
            <a:r>
              <a:rPr lang="en-US" sz="1600" dirty="0"/>
              <a:t> Mobile: +36 30 982 7093</a:t>
            </a:r>
            <a:r>
              <a:rPr lang="hu-HU" sz="1600" dirty="0"/>
              <a:t> •</a:t>
            </a:r>
            <a:r>
              <a:rPr lang="en-US" sz="1600" dirty="0"/>
              <a:t> Fax: +36 1 319 2017</a:t>
            </a:r>
            <a:endParaRPr lang="hu-HU" sz="1600" dirty="0"/>
          </a:p>
          <a:p>
            <a:pPr algn="ctr"/>
            <a:r>
              <a:rPr lang="en-US" sz="1600" dirty="0"/>
              <a:t>E-mail: ferenczi@t-online.hu</a:t>
            </a:r>
            <a:endParaRPr lang="hu-HU" sz="1600" dirty="0"/>
          </a:p>
          <a:p>
            <a:pPr algn="ctr"/>
            <a:r>
              <a:rPr lang="hu-HU" sz="1600" dirty="0" err="1"/>
              <a:t>www.womenscareer.org</a:t>
            </a:r>
            <a:endParaRPr lang="en-US" sz="1600" dirty="0"/>
          </a:p>
          <a:p>
            <a:pPr algn="ctr"/>
            <a:endParaRPr lang="hu-HU" sz="1600" dirty="0"/>
          </a:p>
          <a:p>
            <a:pPr algn="ctr"/>
            <a:r>
              <a:rPr lang="en-US" sz="1600" u="sng" dirty="0"/>
              <a:t>International Organizations:</a:t>
            </a:r>
            <a:endParaRPr lang="hu-HU" sz="1600" dirty="0"/>
          </a:p>
          <a:p>
            <a:pPr algn="ctr"/>
            <a:r>
              <a:rPr lang="en-US" sz="1600" dirty="0"/>
              <a:t>National Representative of INPEA</a:t>
            </a:r>
            <a:br>
              <a:rPr lang="en-US" sz="1600" dirty="0"/>
            </a:br>
            <a:r>
              <a:rPr lang="en-US" sz="1600" dirty="0"/>
              <a:t>(</a:t>
            </a:r>
            <a:r>
              <a:rPr lang="hu-HU" sz="1600" dirty="0"/>
              <a:t>International Network </a:t>
            </a:r>
            <a:r>
              <a:rPr lang="hu-HU" sz="1600" dirty="0" err="1"/>
              <a:t>for</a:t>
            </a:r>
            <a:r>
              <a:rPr lang="hu-HU" sz="1600" dirty="0"/>
              <a:t> </a:t>
            </a:r>
            <a:r>
              <a:rPr lang="hu-HU" sz="1600" dirty="0" err="1"/>
              <a:t>the</a:t>
            </a:r>
            <a:r>
              <a:rPr lang="hu-HU" sz="1600" dirty="0"/>
              <a:t> </a:t>
            </a:r>
            <a:r>
              <a:rPr lang="hu-HU" sz="1600" dirty="0" err="1"/>
              <a:t>Prevention</a:t>
            </a:r>
            <a:r>
              <a:rPr lang="hu-HU" sz="1600" dirty="0"/>
              <a:t> of </a:t>
            </a:r>
            <a:r>
              <a:rPr lang="hu-HU" sz="1600" dirty="0" err="1"/>
              <a:t>Elder</a:t>
            </a:r>
            <a:r>
              <a:rPr lang="hu-HU" sz="1600" dirty="0"/>
              <a:t> </a:t>
            </a:r>
            <a:r>
              <a:rPr lang="hu-HU" sz="1600" dirty="0" err="1"/>
              <a:t>Abuse</a:t>
            </a:r>
            <a:r>
              <a:rPr lang="hu-HU" sz="1600" dirty="0"/>
              <a:t>)</a:t>
            </a:r>
          </a:p>
          <a:p>
            <a:pPr algn="ctr"/>
            <a:r>
              <a:rPr lang="en-US" sz="1600" dirty="0"/>
              <a:t> in Hungary</a:t>
            </a:r>
            <a:r>
              <a:rPr lang="hu-HU" sz="1600" dirty="0"/>
              <a:t>,</a:t>
            </a:r>
          </a:p>
          <a:p>
            <a:pPr algn="ctr"/>
            <a:r>
              <a:rPr lang="en-US" sz="1600" dirty="0"/>
              <a:t>Member of the </a:t>
            </a:r>
            <a:r>
              <a:rPr lang="hu-HU" sz="1600" dirty="0"/>
              <a:t>NGO </a:t>
            </a:r>
            <a:r>
              <a:rPr lang="hu-HU" sz="1600" dirty="0" err="1"/>
              <a:t>Committee</a:t>
            </a:r>
            <a:r>
              <a:rPr lang="hu-HU" sz="1600" dirty="0"/>
              <a:t> </a:t>
            </a:r>
            <a:r>
              <a:rPr lang="hu-HU" sz="1600" dirty="0" err="1"/>
              <a:t>on</a:t>
            </a:r>
            <a:r>
              <a:rPr lang="hu-HU" sz="1600" dirty="0"/>
              <a:t> </a:t>
            </a:r>
            <a:r>
              <a:rPr lang="hu-HU" sz="1600" dirty="0" smtClean="0"/>
              <a:t> </a:t>
            </a:r>
            <a:r>
              <a:rPr lang="hu-HU" sz="1600" dirty="0" err="1" smtClean="0"/>
              <a:t>Ageing</a:t>
            </a:r>
            <a:r>
              <a:rPr lang="hu-HU" sz="1600" dirty="0"/>
              <a:t>, </a:t>
            </a:r>
            <a:r>
              <a:rPr lang="hu-HU" sz="1600" dirty="0" err="1"/>
              <a:t>Geneva</a:t>
            </a:r>
            <a:r>
              <a:rPr lang="hu-HU" sz="1600" dirty="0"/>
              <a:t>,</a:t>
            </a:r>
          </a:p>
          <a:p>
            <a:pPr algn="ctr"/>
            <a:r>
              <a:rPr lang="en-US" sz="1600" dirty="0"/>
              <a:t>Member of the Employment and Active Ageing Expert Group of AGE Platform Europe,</a:t>
            </a:r>
            <a:endParaRPr lang="hu-HU" sz="1600" dirty="0"/>
          </a:p>
          <a:p>
            <a:pPr algn="ctr"/>
            <a:r>
              <a:rPr lang="en-US" sz="1600" dirty="0"/>
              <a:t>Board member of the Older Women’s Network, Europe.</a:t>
            </a:r>
            <a:endParaRPr lang="hu-HU"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a:extLst>
              <a:ext uri="{FF2B5EF4-FFF2-40B4-BE49-F238E27FC236}">
                <a16:creationId xmlns:a16="http://schemas.microsoft.com/office/drawing/2014/main" xmlns="" id="{49030DF4-3E44-48AB-8E9E-9E7DA5A3D6BE}"/>
              </a:ext>
            </a:extLst>
          </p:cNvPr>
          <p:cNvSpPr txBox="1">
            <a:spLocks noChangeArrowheads="1"/>
          </p:cNvSpPr>
          <p:nvPr/>
        </p:nvSpPr>
        <p:spPr bwMode="auto">
          <a:xfrm>
            <a:off x="3032125" y="2246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endParaRPr lang="en-US"/>
          </a:p>
        </p:txBody>
      </p:sp>
      <p:sp>
        <p:nvSpPr>
          <p:cNvPr id="3075" name="Dia számának helye 2"/>
          <p:cNvSpPr>
            <a:spLocks noGrp="1"/>
          </p:cNvSpPr>
          <p:nvPr>
            <p:ph type="sldNum" sz="quarter" idx="12"/>
          </p:nvPr>
        </p:nvSpPr>
        <p:spPr>
          <a:xfrm>
            <a:off x="4392613" y="6480175"/>
            <a:ext cx="358775" cy="360363"/>
          </a:xfrm>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spcBef>
                <a:spcPct val="0"/>
              </a:spcBef>
              <a:buFontTx/>
              <a:buNone/>
            </a:pPr>
            <a:fld id="{E4615732-2F13-4922-ADE2-8A80A788538C}" type="slidenum">
              <a:rPr lang="hu-HU" altLang="hu-HU" sz="1400" smtClean="0"/>
              <a:pPr algn="ctr">
                <a:spcBef>
                  <a:spcPct val="0"/>
                </a:spcBef>
                <a:buFontTx/>
                <a:buNone/>
              </a:pPr>
              <a:t>2</a:t>
            </a:fld>
            <a:endParaRPr lang="hu-HU" altLang="hu-HU" sz="1400"/>
          </a:p>
        </p:txBody>
      </p:sp>
      <p:sp>
        <p:nvSpPr>
          <p:cNvPr id="5" name="Rectangle 4">
            <a:extLst>
              <a:ext uri="{FF2B5EF4-FFF2-40B4-BE49-F238E27FC236}">
                <a16:creationId xmlns:a16="http://schemas.microsoft.com/office/drawing/2014/main" xmlns="" id="{8295244E-5A9E-4E7F-A94B-07BA15508640}"/>
              </a:ext>
            </a:extLst>
          </p:cNvPr>
          <p:cNvSpPr>
            <a:spLocks noChangeArrowheads="1"/>
          </p:cNvSpPr>
          <p:nvPr/>
        </p:nvSpPr>
        <p:spPr bwMode="auto">
          <a:xfrm>
            <a:off x="152400" y="1323108"/>
            <a:ext cx="4011613"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en-US" sz="2800" b="1" dirty="0"/>
              <a:t>THE CEE COUNTRIES IN THE EU</a:t>
            </a:r>
            <a:endParaRPr lang="hu-HU" sz="2800" dirty="0"/>
          </a:p>
          <a:p>
            <a:pPr algn="ctr"/>
            <a:endParaRPr lang="hu-HU" sz="1000" b="1" dirty="0"/>
          </a:p>
          <a:p>
            <a:pPr algn="ctr"/>
            <a:r>
              <a:rPr lang="en-US" sz="2000" b="1" dirty="0"/>
              <a:t>Though the EU is a highly developed economic region,</a:t>
            </a:r>
            <a:r>
              <a:rPr lang="hu-HU" sz="2000" b="1" dirty="0"/>
              <a:t/>
            </a:r>
            <a:br>
              <a:rPr lang="hu-HU" sz="2000" b="1" dirty="0"/>
            </a:br>
            <a:r>
              <a:rPr lang="en-US" sz="2000" b="1" dirty="0"/>
              <a:t>there are big differences</a:t>
            </a:r>
            <a:r>
              <a:rPr lang="hu-HU" sz="2000" b="1" dirty="0"/>
              <a:t> </a:t>
            </a:r>
            <a:r>
              <a:rPr lang="en-US" sz="2000" b="1" dirty="0"/>
              <a:t>between the member countries.</a:t>
            </a:r>
            <a:endParaRPr lang="hu-HU" sz="2000" dirty="0"/>
          </a:p>
          <a:p>
            <a:pPr algn="ctr" eaLnBrk="1" hangingPunct="1">
              <a:defRPr/>
            </a:pPr>
            <a:endParaRPr lang="hu-HU" sz="1000" b="1" dirty="0"/>
          </a:p>
          <a:p>
            <a:r>
              <a:rPr lang="en-US" sz="1400" dirty="0"/>
              <a:t>The population of the 28 EU Member States is nearly 512 million.</a:t>
            </a:r>
            <a:r>
              <a:rPr lang="hu-HU" sz="1400" dirty="0"/>
              <a:t> (CEE - </a:t>
            </a:r>
            <a:r>
              <a:rPr lang="hu-HU" sz="1400" dirty="0" err="1"/>
              <a:t>about</a:t>
            </a:r>
            <a:r>
              <a:rPr lang="hu-HU" sz="1400" dirty="0"/>
              <a:t> 100 </a:t>
            </a:r>
            <a:r>
              <a:rPr lang="hu-HU" sz="1400" dirty="0" err="1"/>
              <a:t>million</a:t>
            </a:r>
            <a:r>
              <a:rPr lang="hu-HU" sz="1400" dirty="0"/>
              <a:t>).</a:t>
            </a:r>
          </a:p>
          <a:p>
            <a:r>
              <a:rPr lang="en-US" sz="1400" dirty="0"/>
              <a:t>Western Europe is the most developed region, while in comparison, the economies of the CEE</a:t>
            </a:r>
            <a:endParaRPr lang="hu-HU" sz="1400" dirty="0"/>
          </a:p>
          <a:p>
            <a:r>
              <a:rPr lang="en-US" sz="1400" dirty="0"/>
              <a:t>countries lag behind. </a:t>
            </a:r>
            <a:endParaRPr lang="hu-HU" sz="1400" dirty="0"/>
          </a:p>
          <a:p>
            <a:r>
              <a:rPr lang="en-US" sz="1400" dirty="0"/>
              <a:t>Compared to the overall population, the number of people over 65 in the EU averaged 14.9% in 1996, 19.2% in 2016, and in the CEE countries this rate is similar.</a:t>
            </a:r>
            <a:endParaRPr lang="hu-HU" sz="1400" dirty="0"/>
          </a:p>
          <a:p>
            <a:r>
              <a:rPr lang="en-US" sz="1400" dirty="0"/>
              <a:t>In this area farming was always important thanks to good natural conditions and traditions.</a:t>
            </a:r>
            <a:endParaRPr lang="hu-HU" sz="1400" dirty="0"/>
          </a:p>
          <a:p>
            <a:r>
              <a:rPr lang="en-US" sz="1400" dirty="0"/>
              <a:t>Hungary and the Carpathian Basin are rich in natural resources and environmental treasures.</a:t>
            </a:r>
            <a:endParaRPr lang="hu-HU" sz="1400" dirty="0"/>
          </a:p>
          <a:p>
            <a:pPr algn="ctr" eaLnBrk="1" hangingPunct="1">
              <a:defRPr/>
            </a:pPr>
            <a:endParaRPr lang="en-US" sz="2000" dirty="0">
              <a:latin typeface="+mj-lt"/>
            </a:endParaRPr>
          </a:p>
        </p:txBody>
      </p:sp>
      <p:pic>
        <p:nvPicPr>
          <p:cNvPr id="6" name="Kép 5"/>
          <p:cNvPicPr>
            <a:picLocks noChangeAspect="1"/>
          </p:cNvPicPr>
          <p:nvPr/>
        </p:nvPicPr>
        <p:blipFill rotWithShape="1">
          <a:blip r:embed="rId3" cstate="print">
            <a:extLst>
              <a:ext uri="{28A0092B-C50C-407E-A947-70E740481C1C}">
                <a14:useLocalDpi xmlns:a14="http://schemas.microsoft.com/office/drawing/2010/main" val="0"/>
              </a:ext>
            </a:extLst>
          </a:blip>
          <a:srcRect l="9604" t="-42" r="332" b="-42"/>
          <a:stretch/>
        </p:blipFill>
        <p:spPr>
          <a:xfrm>
            <a:off x="4164013" y="1463960"/>
            <a:ext cx="4790861" cy="5041611"/>
          </a:xfrm>
          <a:prstGeom prst="rect">
            <a:avLst/>
          </a:prstGeom>
        </p:spPr>
      </p:pic>
    </p:spTree>
    <p:extLst>
      <p:ext uri="{BB962C8B-B14F-4D97-AF65-F5344CB8AC3E}">
        <p14:creationId xmlns:p14="http://schemas.microsoft.com/office/powerpoint/2010/main" val="1137535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a:extLst>
              <a:ext uri="{FF2B5EF4-FFF2-40B4-BE49-F238E27FC236}">
                <a16:creationId xmlns:a16="http://schemas.microsoft.com/office/drawing/2014/main" xmlns="" id="{49030DF4-3E44-48AB-8E9E-9E7DA5A3D6BE}"/>
              </a:ext>
            </a:extLst>
          </p:cNvPr>
          <p:cNvSpPr txBox="1">
            <a:spLocks noChangeArrowheads="1"/>
          </p:cNvSpPr>
          <p:nvPr/>
        </p:nvSpPr>
        <p:spPr bwMode="auto">
          <a:xfrm>
            <a:off x="3032125" y="2246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endParaRPr lang="en-US"/>
          </a:p>
        </p:txBody>
      </p:sp>
      <p:sp>
        <p:nvSpPr>
          <p:cNvPr id="3075" name="Dia számának helye 2"/>
          <p:cNvSpPr>
            <a:spLocks noGrp="1"/>
          </p:cNvSpPr>
          <p:nvPr>
            <p:ph type="sldNum" sz="quarter" idx="12"/>
          </p:nvPr>
        </p:nvSpPr>
        <p:spPr>
          <a:xfrm>
            <a:off x="4392613" y="6480175"/>
            <a:ext cx="358775" cy="360363"/>
          </a:xfrm>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spcBef>
                <a:spcPct val="0"/>
              </a:spcBef>
              <a:buFontTx/>
              <a:buNone/>
            </a:pPr>
            <a:fld id="{E4615732-2F13-4922-ADE2-8A80A788538C}" type="slidenum">
              <a:rPr lang="hu-HU" altLang="hu-HU" sz="1400" smtClean="0"/>
              <a:pPr algn="ctr">
                <a:spcBef>
                  <a:spcPct val="0"/>
                </a:spcBef>
                <a:buFontTx/>
                <a:buNone/>
              </a:pPr>
              <a:t>3</a:t>
            </a:fld>
            <a:endParaRPr lang="hu-HU" altLang="hu-HU" sz="1400"/>
          </a:p>
        </p:txBody>
      </p:sp>
      <p:sp>
        <p:nvSpPr>
          <p:cNvPr id="5" name="Rectangle 4">
            <a:extLst>
              <a:ext uri="{FF2B5EF4-FFF2-40B4-BE49-F238E27FC236}">
                <a16:creationId xmlns:a16="http://schemas.microsoft.com/office/drawing/2014/main" xmlns="" id="{8295244E-5A9E-4E7F-A94B-07BA15508640}"/>
              </a:ext>
            </a:extLst>
          </p:cNvPr>
          <p:cNvSpPr>
            <a:spLocks noChangeArrowheads="1"/>
          </p:cNvSpPr>
          <p:nvPr/>
        </p:nvSpPr>
        <p:spPr bwMode="auto">
          <a:xfrm>
            <a:off x="381000" y="1371601"/>
            <a:ext cx="845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en-US" sz="2400" b="1" dirty="0"/>
              <a:t>OLDER RURAL WOMEN AS A VALUE</a:t>
            </a:r>
            <a:endParaRPr lang="hu-HU" sz="2400" dirty="0"/>
          </a:p>
        </p:txBody>
      </p:sp>
      <p:pic>
        <p:nvPicPr>
          <p:cNvPr id="2" name="Kép 1"/>
          <p:cNvPicPr>
            <a:picLocks noChangeAspect="1"/>
          </p:cNvPicPr>
          <p:nvPr/>
        </p:nvPicPr>
        <p:blipFill rotWithShape="1">
          <a:blip r:embed="rId3" cstate="print">
            <a:extLst>
              <a:ext uri="{28A0092B-C50C-407E-A947-70E740481C1C}">
                <a14:useLocalDpi xmlns:a14="http://schemas.microsoft.com/office/drawing/2010/main" val="0"/>
              </a:ext>
            </a:extLst>
          </a:blip>
          <a:srcRect l="13464" r="7693"/>
          <a:stretch/>
        </p:blipFill>
        <p:spPr>
          <a:xfrm>
            <a:off x="5078417" y="2819400"/>
            <a:ext cx="3817183" cy="3621087"/>
          </a:xfrm>
          <a:prstGeom prst="rect">
            <a:avLst/>
          </a:prstGeom>
        </p:spPr>
      </p:pic>
      <p:sp>
        <p:nvSpPr>
          <p:cNvPr id="6" name="Rectangle 4">
            <a:extLst>
              <a:ext uri="{FF2B5EF4-FFF2-40B4-BE49-F238E27FC236}">
                <a16:creationId xmlns:a16="http://schemas.microsoft.com/office/drawing/2014/main" xmlns="" id="{8295244E-5A9E-4E7F-A94B-07BA15508640}"/>
              </a:ext>
            </a:extLst>
          </p:cNvPr>
          <p:cNvSpPr>
            <a:spLocks noChangeArrowheads="1"/>
          </p:cNvSpPr>
          <p:nvPr/>
        </p:nvSpPr>
        <p:spPr bwMode="auto">
          <a:xfrm>
            <a:off x="228600" y="1828801"/>
            <a:ext cx="4876800" cy="4651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2000" dirty="0"/>
              <a:t>The knowledge of older women has been highly valued in the past, and from them young people have learned child rearing, household and gastronomic skills.</a:t>
            </a:r>
            <a:endParaRPr lang="hu-HU" sz="2000" dirty="0"/>
          </a:p>
          <a:p>
            <a:r>
              <a:rPr lang="en-US" sz="2000" dirty="0"/>
              <a:t>They gave an example of life-thinking, mentality, folk art, and crafts.</a:t>
            </a:r>
            <a:endParaRPr lang="hu-HU" sz="2000" dirty="0"/>
          </a:p>
          <a:p>
            <a:r>
              <a:rPr lang="en-US" sz="2000" dirty="0"/>
              <a:t>I</a:t>
            </a:r>
            <a:r>
              <a:rPr lang="hu-HU" sz="2000" dirty="0"/>
              <a:t>n</a:t>
            </a:r>
            <a:r>
              <a:rPr lang="en-US" sz="2000" dirty="0"/>
              <a:t> harmony with EU strategy</a:t>
            </a:r>
            <a:r>
              <a:rPr lang="hu-HU" sz="2000" dirty="0"/>
              <a:t> in </a:t>
            </a:r>
            <a:r>
              <a:rPr lang="en-US" sz="2000" dirty="0"/>
              <a:t>the CEE countries cultural heritage is important and older women </a:t>
            </a:r>
            <a:r>
              <a:rPr lang="hu-HU" sz="2000" dirty="0" err="1"/>
              <a:t>have</a:t>
            </a:r>
            <a:r>
              <a:rPr lang="hu-HU" sz="2000" dirty="0"/>
              <a:t> </a:t>
            </a:r>
            <a:r>
              <a:rPr lang="hu-HU" sz="2000" dirty="0" err="1"/>
              <a:t>the</a:t>
            </a:r>
            <a:r>
              <a:rPr lang="en-US" sz="2000" dirty="0"/>
              <a:t> </a:t>
            </a:r>
            <a:r>
              <a:rPr lang="en-US" sz="2000" dirty="0" err="1" smtClean="0"/>
              <a:t>opportuniti</a:t>
            </a:r>
            <a:r>
              <a:rPr lang="hu-HU" sz="2000" dirty="0" smtClean="0"/>
              <a:t>y</a:t>
            </a:r>
          </a:p>
          <a:p>
            <a:r>
              <a:rPr lang="en-US" sz="2000" dirty="0" smtClean="0"/>
              <a:t>to </a:t>
            </a:r>
            <a:r>
              <a:rPr lang="en-US" sz="2000" dirty="0"/>
              <a:t>present their </a:t>
            </a:r>
            <a:r>
              <a:rPr lang="hu-HU" sz="2000" dirty="0" err="1"/>
              <a:t>traditional</a:t>
            </a:r>
            <a:r>
              <a:rPr lang="hu-HU" sz="2000" dirty="0"/>
              <a:t> </a:t>
            </a:r>
            <a:r>
              <a:rPr lang="en-US" sz="2000" dirty="0"/>
              <a:t>skills </a:t>
            </a:r>
            <a:r>
              <a:rPr lang="hu-HU" sz="2000" dirty="0"/>
              <a:t>a</a:t>
            </a:r>
            <a:r>
              <a:rPr lang="en-US" sz="2000" dirty="0"/>
              <a:t>t village festivals and religious events. </a:t>
            </a:r>
            <a:endParaRPr lang="hu-HU" sz="2000" dirty="0"/>
          </a:p>
          <a:p>
            <a:r>
              <a:rPr lang="en-US" sz="2000" dirty="0"/>
              <a:t>On TV, on the radio and on the internet, they promote the folk traditions of the different regions in Hungary.</a:t>
            </a:r>
            <a:endParaRPr lang="hu-HU" sz="2000" dirty="0"/>
          </a:p>
        </p:txBody>
      </p:sp>
    </p:spTree>
    <p:extLst>
      <p:ext uri="{BB962C8B-B14F-4D97-AF65-F5344CB8AC3E}">
        <p14:creationId xmlns:p14="http://schemas.microsoft.com/office/powerpoint/2010/main" val="4011492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a:extLst>
              <a:ext uri="{FF2B5EF4-FFF2-40B4-BE49-F238E27FC236}">
                <a16:creationId xmlns:a16="http://schemas.microsoft.com/office/drawing/2014/main" xmlns="" id="{4CB87022-D21B-4C37-B139-D509CA1BD712}"/>
              </a:ext>
            </a:extLst>
          </p:cNvPr>
          <p:cNvSpPr txBox="1">
            <a:spLocks noChangeArrowheads="1"/>
          </p:cNvSpPr>
          <p:nvPr/>
        </p:nvSpPr>
        <p:spPr bwMode="auto">
          <a:xfrm>
            <a:off x="3717925" y="1941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endParaRPr lang="en-US"/>
          </a:p>
        </p:txBody>
      </p:sp>
      <p:sp>
        <p:nvSpPr>
          <p:cNvPr id="5123" name="Dia számának helye 2"/>
          <p:cNvSpPr>
            <a:spLocks noGrp="1"/>
          </p:cNvSpPr>
          <p:nvPr>
            <p:ph type="sldNum" sz="quarter" idx="12"/>
          </p:nvPr>
        </p:nvSpPr>
        <p:spPr>
          <a:xfrm>
            <a:off x="4392613" y="6480175"/>
            <a:ext cx="358775" cy="360363"/>
          </a:xfrm>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spcBef>
                <a:spcPct val="0"/>
              </a:spcBef>
              <a:buFontTx/>
              <a:buNone/>
            </a:pPr>
            <a:fld id="{D15E614B-73CD-41AD-9E5E-0C496CA6976F}" type="slidenum">
              <a:rPr lang="hu-HU" altLang="hu-HU" sz="1400" smtClean="0"/>
              <a:pPr algn="ctr">
                <a:spcBef>
                  <a:spcPct val="0"/>
                </a:spcBef>
                <a:buFontTx/>
                <a:buNone/>
              </a:pPr>
              <a:t>4</a:t>
            </a:fld>
            <a:endParaRPr lang="hu-HU" altLang="hu-HU" sz="1400"/>
          </a:p>
        </p:txBody>
      </p:sp>
      <p:sp>
        <p:nvSpPr>
          <p:cNvPr id="5" name="Rectangle 2">
            <a:extLst>
              <a:ext uri="{FF2B5EF4-FFF2-40B4-BE49-F238E27FC236}">
                <a16:creationId xmlns:a16="http://schemas.microsoft.com/office/drawing/2014/main" xmlns="" id="{3023A866-D8B1-4B86-B8E4-F6FA0E92E04D}"/>
              </a:ext>
            </a:extLst>
          </p:cNvPr>
          <p:cNvSpPr>
            <a:spLocks noChangeArrowheads="1"/>
          </p:cNvSpPr>
          <p:nvPr/>
        </p:nvSpPr>
        <p:spPr bwMode="auto">
          <a:xfrm>
            <a:off x="228600" y="144780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noAutofit/>
          </a:bodyPr>
          <a:lstStyle/>
          <a:p>
            <a:pPr algn="ctr"/>
            <a:r>
              <a:rPr lang="en-US" sz="2400" b="1" dirty="0"/>
              <a:t>OLDER WOMEN IN RURAL AREAS</a:t>
            </a:r>
            <a:endParaRPr lang="hu-HU" sz="2400" dirty="0"/>
          </a:p>
          <a:p>
            <a:pPr algn="ctr" eaLnBrk="1" hangingPunct="1">
              <a:defRPr/>
            </a:pPr>
            <a:endParaRPr lang="en-US" sz="1000" b="1" dirty="0"/>
          </a:p>
          <a:p>
            <a:r>
              <a:rPr lang="en-US" sz="1600" b="1" dirty="0"/>
              <a:t>The demographic challenge in the EU and in Central and Eastern Europe (CEE)</a:t>
            </a:r>
            <a:endParaRPr lang="hu-HU" sz="1600" b="1" dirty="0"/>
          </a:p>
          <a:p>
            <a:endParaRPr lang="hu-HU" sz="800" dirty="0"/>
          </a:p>
          <a:p>
            <a:r>
              <a:rPr lang="en-US" sz="1600" dirty="0"/>
              <a:t>The proportion of older people in society is growing due to longer life expectancy,</a:t>
            </a:r>
            <a:endParaRPr lang="hu-HU" sz="1600" dirty="0"/>
          </a:p>
          <a:p>
            <a:r>
              <a:rPr lang="en-US" sz="1600" dirty="0"/>
              <a:t>particularly in the case of women. </a:t>
            </a:r>
            <a:endParaRPr lang="hu-HU" sz="1600" dirty="0"/>
          </a:p>
          <a:p>
            <a:r>
              <a:rPr lang="en-US" sz="1600" dirty="0"/>
              <a:t>As a result, many live alone in older age and this can bring widowhood and loneliness.</a:t>
            </a:r>
            <a:endParaRPr lang="hu-HU" sz="1600" dirty="0"/>
          </a:p>
          <a:p>
            <a:r>
              <a:rPr lang="en-US" sz="1600" b="1" dirty="0"/>
              <a:t>Older rural women often live in single households where women 65+ are much more subject to poverty than men due to their non or shorter working lives and lower incomes.</a:t>
            </a:r>
            <a:endParaRPr lang="hu-HU" sz="1600" dirty="0"/>
          </a:p>
          <a:p>
            <a:r>
              <a:rPr lang="en-US" sz="1600" b="1" dirty="0"/>
              <a:t> </a:t>
            </a:r>
            <a:endParaRPr lang="hu-HU" sz="1600" dirty="0"/>
          </a:p>
          <a:p>
            <a:r>
              <a:rPr lang="en-US" sz="1600" b="1" dirty="0"/>
              <a:t>Victimization of older women in Hungary</a:t>
            </a:r>
          </a:p>
          <a:p>
            <a:endParaRPr lang="en-US" sz="800" dirty="0"/>
          </a:p>
          <a:p>
            <a:r>
              <a:rPr lang="en-US" sz="1600" dirty="0"/>
              <a:t>According to a population survey, the elderly are afraid in Hungary (and across Europe):</a:t>
            </a:r>
            <a:br>
              <a:rPr lang="en-US" sz="1600" dirty="0"/>
            </a:br>
            <a:r>
              <a:rPr lang="hu-HU" sz="1600" dirty="0"/>
              <a:t>of </a:t>
            </a:r>
            <a:r>
              <a:rPr lang="en-US" sz="1600" dirty="0"/>
              <a:t>disease, health problems, loneliness, offences.</a:t>
            </a:r>
            <a:br>
              <a:rPr lang="en-US" sz="1600" dirty="0"/>
            </a:br>
            <a:r>
              <a:rPr lang="en-US" sz="1600" dirty="0"/>
              <a:t>In Hungary 60-70 % of crimes are against properties. Most crimes </a:t>
            </a:r>
            <a:r>
              <a:rPr lang="en-US" sz="1600" dirty="0" smtClean="0"/>
              <a:t>co</a:t>
            </a:r>
            <a:r>
              <a:rPr lang="hu-HU" sz="1600" dirty="0" smtClean="0"/>
              <a:t>m</a:t>
            </a:r>
            <a:r>
              <a:rPr lang="en-US" sz="1600" dirty="0" smtClean="0"/>
              <a:t>mitted </a:t>
            </a:r>
            <a:r>
              <a:rPr lang="en-US" sz="1600" dirty="0"/>
              <a:t>against old people (mainly old women) are also crimes against property: which are the so-called tricky thefts, tricky fraud, thievery with distraction, and robberies against the elderly.</a:t>
            </a:r>
          </a:p>
          <a:p>
            <a:r>
              <a:rPr lang="en-US" sz="1600" dirty="0"/>
              <a:t>The number of such crimes has decreased in recent years in Hungary thank to massive Police prevention campaigns.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a:extLst>
              <a:ext uri="{FF2B5EF4-FFF2-40B4-BE49-F238E27FC236}">
                <a16:creationId xmlns:a16="http://schemas.microsoft.com/office/drawing/2014/main" xmlns="" id="{49030DF4-3E44-48AB-8E9E-9E7DA5A3D6BE}"/>
              </a:ext>
            </a:extLst>
          </p:cNvPr>
          <p:cNvSpPr txBox="1">
            <a:spLocks noChangeArrowheads="1"/>
          </p:cNvSpPr>
          <p:nvPr/>
        </p:nvSpPr>
        <p:spPr bwMode="auto">
          <a:xfrm>
            <a:off x="3032125" y="2246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endParaRPr lang="en-US"/>
          </a:p>
        </p:txBody>
      </p:sp>
      <p:sp>
        <p:nvSpPr>
          <p:cNvPr id="3075" name="Dia számának helye 2"/>
          <p:cNvSpPr>
            <a:spLocks noGrp="1"/>
          </p:cNvSpPr>
          <p:nvPr>
            <p:ph type="sldNum" sz="quarter" idx="12"/>
          </p:nvPr>
        </p:nvSpPr>
        <p:spPr>
          <a:xfrm>
            <a:off x="4392613" y="6480175"/>
            <a:ext cx="358775" cy="360363"/>
          </a:xfrm>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spcBef>
                <a:spcPct val="0"/>
              </a:spcBef>
              <a:buFontTx/>
              <a:buNone/>
            </a:pPr>
            <a:fld id="{E4615732-2F13-4922-ADE2-8A80A788538C}" type="slidenum">
              <a:rPr lang="hu-HU" altLang="hu-HU" sz="1400" smtClean="0"/>
              <a:pPr algn="ctr">
                <a:spcBef>
                  <a:spcPct val="0"/>
                </a:spcBef>
                <a:buFontTx/>
                <a:buNone/>
              </a:pPr>
              <a:t>5</a:t>
            </a:fld>
            <a:endParaRPr lang="hu-HU" altLang="hu-HU" sz="1400"/>
          </a:p>
        </p:txBody>
      </p:sp>
      <p:sp>
        <p:nvSpPr>
          <p:cNvPr id="5" name="Rectangle 4">
            <a:extLst>
              <a:ext uri="{FF2B5EF4-FFF2-40B4-BE49-F238E27FC236}">
                <a16:creationId xmlns:a16="http://schemas.microsoft.com/office/drawing/2014/main" xmlns="" id="{8295244E-5A9E-4E7F-A94B-07BA15508640}"/>
              </a:ext>
            </a:extLst>
          </p:cNvPr>
          <p:cNvSpPr>
            <a:spLocks noChangeArrowheads="1"/>
          </p:cNvSpPr>
          <p:nvPr/>
        </p:nvSpPr>
        <p:spPr bwMode="auto">
          <a:xfrm>
            <a:off x="228600" y="144780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700" b="1" dirty="0"/>
              <a:t>Older women in rural areas – Their work</a:t>
            </a:r>
            <a:endParaRPr lang="hu-HU" sz="1700" dirty="0"/>
          </a:p>
          <a:p>
            <a:r>
              <a:rPr lang="en-US" sz="1700" dirty="0"/>
              <a:t>Those who still can work produce healthy foods for themselves and their close family members.</a:t>
            </a:r>
            <a:endParaRPr lang="hu-HU" sz="1700" dirty="0"/>
          </a:p>
          <a:p>
            <a:r>
              <a:rPr lang="en-US" sz="1700" dirty="0"/>
              <a:t>For some, the surplus is sold on the market as a supplement to their pension.</a:t>
            </a:r>
            <a:endParaRPr lang="hu-HU" sz="1700" dirty="0"/>
          </a:p>
          <a:p>
            <a:r>
              <a:rPr lang="en-US" sz="1700" dirty="0"/>
              <a:t>However, what is most important to them is socializing. The market is a very important meeting place for people living in the countryside. Here they meet with each other and chat about their daily joys and problems, listen to the </a:t>
            </a:r>
            <a:r>
              <a:rPr lang="en-GB" sz="1700" dirty="0"/>
              <a:t>loudspeaker </a:t>
            </a:r>
            <a:r>
              <a:rPr lang="en-US" sz="1700" dirty="0"/>
              <a:t>announcements in the market, learn who has died and for whom a mass will be held.</a:t>
            </a:r>
            <a:endParaRPr lang="hu-HU" sz="1700" dirty="0"/>
          </a:p>
          <a:p>
            <a:r>
              <a:rPr lang="en-US" sz="1700" b="1" dirty="0"/>
              <a:t> </a:t>
            </a:r>
            <a:endParaRPr lang="hu-HU" sz="1700" dirty="0"/>
          </a:p>
          <a:p>
            <a:r>
              <a:rPr lang="en-US" sz="1700" b="1" dirty="0"/>
              <a:t>Older women in rural areas – Their family life </a:t>
            </a:r>
            <a:endParaRPr lang="hu-HU" sz="1700" dirty="0"/>
          </a:p>
          <a:p>
            <a:r>
              <a:rPr lang="en-US" sz="1700" dirty="0"/>
              <a:t>(when they have a family)</a:t>
            </a:r>
            <a:endParaRPr lang="hu-HU" sz="1700" dirty="0"/>
          </a:p>
          <a:p>
            <a:r>
              <a:rPr lang="en-US" sz="1700" dirty="0"/>
              <a:t>Formerly in the countryside, generations lived together, but this is no longer typical.</a:t>
            </a:r>
            <a:endParaRPr lang="hu-HU" sz="1700" dirty="0"/>
          </a:p>
          <a:p>
            <a:r>
              <a:rPr lang="en-US" sz="1700" dirty="0"/>
              <a:t>At the same time, families in the CEE region still try to maintain regular close family relations.</a:t>
            </a:r>
            <a:endParaRPr lang="hu-HU" sz="1700" dirty="0"/>
          </a:p>
          <a:p>
            <a:r>
              <a:rPr lang="en-US" sz="1700" dirty="0"/>
              <a:t>The older people want to help their children and grandchildren.</a:t>
            </a:r>
            <a:endParaRPr lang="hu-HU" sz="1700" dirty="0"/>
          </a:p>
          <a:p>
            <a:r>
              <a:rPr lang="en-US" sz="1700" dirty="0"/>
              <a:t>When old people have health problems, the family tries to solve their care in their own home, since they are reluctant to put them in a nursing home, which is considered a “shame”.</a:t>
            </a:r>
            <a:endParaRPr lang="hu-HU" sz="1700" dirty="0"/>
          </a:p>
        </p:txBody>
      </p:sp>
    </p:spTree>
    <p:extLst>
      <p:ext uri="{BB962C8B-B14F-4D97-AF65-F5344CB8AC3E}">
        <p14:creationId xmlns:p14="http://schemas.microsoft.com/office/powerpoint/2010/main" val="759964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a:extLst>
              <a:ext uri="{FF2B5EF4-FFF2-40B4-BE49-F238E27FC236}">
                <a16:creationId xmlns:a16="http://schemas.microsoft.com/office/drawing/2014/main" xmlns="" id="{49030DF4-3E44-48AB-8E9E-9E7DA5A3D6BE}"/>
              </a:ext>
            </a:extLst>
          </p:cNvPr>
          <p:cNvSpPr txBox="1">
            <a:spLocks noChangeArrowheads="1"/>
          </p:cNvSpPr>
          <p:nvPr/>
        </p:nvSpPr>
        <p:spPr bwMode="auto">
          <a:xfrm>
            <a:off x="3032125" y="2246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endParaRPr lang="en-US"/>
          </a:p>
        </p:txBody>
      </p:sp>
      <p:sp>
        <p:nvSpPr>
          <p:cNvPr id="3075" name="Dia számának helye 2"/>
          <p:cNvSpPr>
            <a:spLocks noGrp="1"/>
          </p:cNvSpPr>
          <p:nvPr>
            <p:ph type="sldNum" sz="quarter" idx="12"/>
          </p:nvPr>
        </p:nvSpPr>
        <p:spPr>
          <a:xfrm>
            <a:off x="4392613" y="6480175"/>
            <a:ext cx="358775" cy="360363"/>
          </a:xfrm>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spcBef>
                <a:spcPct val="0"/>
              </a:spcBef>
              <a:buFontTx/>
              <a:buNone/>
            </a:pPr>
            <a:fld id="{E4615732-2F13-4922-ADE2-8A80A788538C}" type="slidenum">
              <a:rPr lang="hu-HU" altLang="hu-HU" sz="1400" smtClean="0"/>
              <a:pPr algn="ctr">
                <a:spcBef>
                  <a:spcPct val="0"/>
                </a:spcBef>
                <a:buFontTx/>
                <a:buNone/>
              </a:pPr>
              <a:t>6</a:t>
            </a:fld>
            <a:endParaRPr lang="hu-HU" altLang="hu-HU" sz="1400"/>
          </a:p>
        </p:txBody>
      </p:sp>
      <p:sp>
        <p:nvSpPr>
          <p:cNvPr id="5" name="Rectangle 4">
            <a:extLst>
              <a:ext uri="{FF2B5EF4-FFF2-40B4-BE49-F238E27FC236}">
                <a16:creationId xmlns:a16="http://schemas.microsoft.com/office/drawing/2014/main" xmlns="" id="{8295244E-5A9E-4E7F-A94B-07BA15508640}"/>
              </a:ext>
            </a:extLst>
          </p:cNvPr>
          <p:cNvSpPr>
            <a:spLocks noChangeArrowheads="1"/>
          </p:cNvSpPr>
          <p:nvPr/>
        </p:nvSpPr>
        <p:spPr bwMode="auto">
          <a:xfrm>
            <a:off x="228600" y="1447800"/>
            <a:ext cx="8686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b="1" dirty="0"/>
              <a:t>Entertainment possibilities in community life</a:t>
            </a:r>
            <a:endParaRPr lang="hu-HU" dirty="0"/>
          </a:p>
          <a:p>
            <a:r>
              <a:rPr lang="en-US" dirty="0"/>
              <a:t>This depends on whether the person stays at home or takes part in social life.</a:t>
            </a:r>
            <a:endParaRPr lang="hu-HU" dirty="0"/>
          </a:p>
          <a:p>
            <a:r>
              <a:rPr lang="en-US" dirty="0"/>
              <a:t>(Subject to their mobility of course.)</a:t>
            </a:r>
            <a:endParaRPr lang="hu-HU" dirty="0"/>
          </a:p>
          <a:p>
            <a:r>
              <a:rPr lang="en-US" dirty="0"/>
              <a:t>Older women usually take part in programs organized by local </a:t>
            </a:r>
            <a:r>
              <a:rPr lang="en-US" dirty="0" smtClean="0"/>
              <a:t>government </a:t>
            </a:r>
            <a:r>
              <a:rPr lang="en-US" dirty="0"/>
              <a:t>and pension clubs, which offer a wide range of programs, e.g. artists and performers </a:t>
            </a:r>
            <a:endParaRPr lang="hu-HU" dirty="0" smtClean="0"/>
          </a:p>
          <a:p>
            <a:r>
              <a:rPr lang="hu-HU" dirty="0" err="1" smtClean="0"/>
              <a:t>are</a:t>
            </a:r>
            <a:r>
              <a:rPr lang="hu-HU" dirty="0"/>
              <a:t> </a:t>
            </a:r>
            <a:r>
              <a:rPr lang="hu-HU" dirty="0" err="1" smtClean="0"/>
              <a:t>invited</a:t>
            </a:r>
            <a:r>
              <a:rPr lang="hu-HU" dirty="0" smtClean="0"/>
              <a:t> </a:t>
            </a:r>
            <a:r>
              <a:rPr lang="en-US" dirty="0" smtClean="0"/>
              <a:t>or </a:t>
            </a:r>
            <a:r>
              <a:rPr lang="en-US" dirty="0"/>
              <a:t>lecturers </a:t>
            </a:r>
            <a:r>
              <a:rPr lang="hu-HU" dirty="0" smtClean="0"/>
              <a:t> </a:t>
            </a:r>
            <a:r>
              <a:rPr lang="hu-HU" dirty="0" err="1" smtClean="0"/>
              <a:t>who</a:t>
            </a:r>
            <a:r>
              <a:rPr lang="hu-HU" dirty="0" smtClean="0"/>
              <a:t> </a:t>
            </a:r>
            <a:r>
              <a:rPr lang="en-US" dirty="0" smtClean="0"/>
              <a:t>speak </a:t>
            </a:r>
            <a:r>
              <a:rPr lang="en-US" dirty="0"/>
              <a:t>on health and safety issues.</a:t>
            </a:r>
            <a:endParaRPr lang="hu-HU" dirty="0"/>
          </a:p>
          <a:p>
            <a:r>
              <a:rPr lang="en-US" dirty="0"/>
              <a:t>They organize meetings, revive local customs and traditions that help to keep tradition alive.</a:t>
            </a:r>
            <a:endParaRPr lang="hu-HU" dirty="0"/>
          </a:p>
          <a:p>
            <a:r>
              <a:rPr lang="en-US" dirty="0"/>
              <a:t>At the same time there is also the interest in modern life and tools. They often take part in</a:t>
            </a:r>
            <a:r>
              <a:rPr lang="en-US" b="1" dirty="0"/>
              <a:t> </a:t>
            </a:r>
            <a:r>
              <a:rPr lang="en-US" dirty="0"/>
              <a:t>activity courses, computer or language courses. They can keep in contact with their children and grandchildren who live far from them or in other countries by using internet and skype.</a:t>
            </a:r>
            <a:endParaRPr lang="hu-HU" dirty="0"/>
          </a:p>
          <a:p>
            <a:r>
              <a:rPr lang="hu-HU" b="1" dirty="0"/>
              <a:t> </a:t>
            </a:r>
            <a:endParaRPr lang="hu-HU" dirty="0"/>
          </a:p>
          <a:p>
            <a:r>
              <a:rPr lang="en-US" b="1" dirty="0"/>
              <a:t>Social services available to them</a:t>
            </a:r>
            <a:endParaRPr lang="hu-HU" dirty="0"/>
          </a:p>
          <a:p>
            <a:r>
              <a:rPr lang="en-US" dirty="0"/>
              <a:t>One of the positive things in the communist system was the widely available social aid system, which has been maintained in the CEE countries.</a:t>
            </a:r>
            <a:endParaRPr lang="hu-HU" dirty="0"/>
          </a:p>
        </p:txBody>
      </p:sp>
    </p:spTree>
    <p:extLst>
      <p:ext uri="{BB962C8B-B14F-4D97-AF65-F5344CB8AC3E}">
        <p14:creationId xmlns:p14="http://schemas.microsoft.com/office/powerpoint/2010/main" val="3492757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a:extLst>
              <a:ext uri="{FF2B5EF4-FFF2-40B4-BE49-F238E27FC236}">
                <a16:creationId xmlns:a16="http://schemas.microsoft.com/office/drawing/2014/main" xmlns="" id="{49030DF4-3E44-48AB-8E9E-9E7DA5A3D6BE}"/>
              </a:ext>
            </a:extLst>
          </p:cNvPr>
          <p:cNvSpPr txBox="1">
            <a:spLocks noChangeArrowheads="1"/>
          </p:cNvSpPr>
          <p:nvPr/>
        </p:nvSpPr>
        <p:spPr bwMode="auto">
          <a:xfrm>
            <a:off x="3032125" y="2246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endParaRPr lang="en-US"/>
          </a:p>
        </p:txBody>
      </p:sp>
      <p:sp>
        <p:nvSpPr>
          <p:cNvPr id="3075" name="Dia számának helye 2"/>
          <p:cNvSpPr>
            <a:spLocks noGrp="1"/>
          </p:cNvSpPr>
          <p:nvPr>
            <p:ph type="sldNum" sz="quarter" idx="12"/>
          </p:nvPr>
        </p:nvSpPr>
        <p:spPr>
          <a:xfrm>
            <a:off x="4392613" y="6480175"/>
            <a:ext cx="358775" cy="360363"/>
          </a:xfrm>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spcBef>
                <a:spcPct val="0"/>
              </a:spcBef>
              <a:buFontTx/>
              <a:buNone/>
            </a:pPr>
            <a:fld id="{E4615732-2F13-4922-ADE2-8A80A788538C}" type="slidenum">
              <a:rPr lang="hu-HU" altLang="hu-HU" sz="1400" smtClean="0"/>
              <a:pPr algn="ctr">
                <a:spcBef>
                  <a:spcPct val="0"/>
                </a:spcBef>
                <a:buFontTx/>
                <a:buNone/>
              </a:pPr>
              <a:t>7</a:t>
            </a:fld>
            <a:endParaRPr lang="hu-HU" altLang="hu-HU" sz="1400"/>
          </a:p>
        </p:txBody>
      </p:sp>
      <p:sp>
        <p:nvSpPr>
          <p:cNvPr id="5" name="Rectangle 4">
            <a:extLst>
              <a:ext uri="{FF2B5EF4-FFF2-40B4-BE49-F238E27FC236}">
                <a16:creationId xmlns:a16="http://schemas.microsoft.com/office/drawing/2014/main" xmlns="" id="{8295244E-5A9E-4E7F-A94B-07BA15508640}"/>
              </a:ext>
            </a:extLst>
          </p:cNvPr>
          <p:cNvSpPr>
            <a:spLocks noChangeArrowheads="1"/>
          </p:cNvSpPr>
          <p:nvPr/>
        </p:nvSpPr>
        <p:spPr bwMode="auto">
          <a:xfrm>
            <a:off x="381000" y="1527175"/>
            <a:ext cx="8458200"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en-GB" sz="2000" b="1" dirty="0"/>
              <a:t>THE ASSOCIATION FOR WOMEN'S CAREER DEVELOPMENT IN HUNGARY (AWCDH)</a:t>
            </a:r>
            <a:endParaRPr lang="hu-HU" sz="2000" dirty="0"/>
          </a:p>
          <a:p>
            <a:pPr algn="ctr"/>
            <a:r>
              <a:rPr lang="hu-HU" sz="2000" b="1" dirty="0"/>
              <a:t>“SUPPORTING RURAL OLDER WOMEN’S EMPOWERMENT IN CENTRAL AND EASTERN EUROPE</a:t>
            </a:r>
            <a:r>
              <a:rPr lang="hu-HU" sz="2400" dirty="0"/>
              <a:t>”</a:t>
            </a:r>
          </a:p>
          <a:p>
            <a:pPr algn="ctr" eaLnBrk="1" hangingPunct="1">
              <a:defRPr/>
            </a:pPr>
            <a:endParaRPr lang="en-US" sz="2000" b="1" dirty="0"/>
          </a:p>
          <a:p>
            <a:r>
              <a:rPr lang="en-GB" sz="1600" b="1" dirty="0"/>
              <a:t>OUR </a:t>
            </a:r>
            <a:r>
              <a:rPr lang="en-GB" sz="1600" b="1" dirty="0" smtClean="0"/>
              <a:t>GOALS</a:t>
            </a:r>
            <a:r>
              <a:rPr lang="hu-HU" sz="1600" b="1" dirty="0" smtClean="0"/>
              <a:t>:</a:t>
            </a:r>
          </a:p>
          <a:p>
            <a:pPr marL="285750" indent="-285750">
              <a:buFont typeface="Arial" panose="020B0604020202020204" pitchFamily="34" charset="0"/>
              <a:buChar char="•"/>
            </a:pPr>
            <a:r>
              <a:rPr lang="en-GB" sz="1600" b="1" dirty="0" smtClean="0"/>
              <a:t>to </a:t>
            </a:r>
            <a:r>
              <a:rPr lang="en-GB" sz="1600" b="1" dirty="0"/>
              <a:t>help promote women’s empowerment active in all major sectors of </a:t>
            </a:r>
            <a:r>
              <a:rPr lang="en-GB" sz="1600" b="1" dirty="0" smtClean="0"/>
              <a:t>life</a:t>
            </a:r>
            <a:endParaRPr lang="hu-HU" sz="1600" dirty="0"/>
          </a:p>
          <a:p>
            <a:pPr marL="285750" indent="-285750">
              <a:buFont typeface="Arial" panose="020B0604020202020204" pitchFamily="34" charset="0"/>
              <a:buChar char="•"/>
            </a:pPr>
            <a:r>
              <a:rPr lang="en-GB" sz="1600" b="1" dirty="0" smtClean="0"/>
              <a:t>to </a:t>
            </a:r>
            <a:r>
              <a:rPr lang="en-GB" sz="1600" b="1" dirty="0"/>
              <a:t>advance the dialogue</a:t>
            </a:r>
            <a:endParaRPr lang="hu-HU" sz="1600" dirty="0"/>
          </a:p>
          <a:p>
            <a:r>
              <a:rPr lang="en-GB" sz="1600" dirty="0"/>
              <a:t>between legislation, government, the profit and non-profit spheres, academia, and all potential stakeholders of AWCDH </a:t>
            </a:r>
            <a:endParaRPr lang="hu-HU" sz="1600" dirty="0"/>
          </a:p>
          <a:p>
            <a:r>
              <a:rPr lang="en-GB" sz="1600" dirty="0"/>
              <a:t>in order to meet economic, social, cultural and educational challenges.</a:t>
            </a:r>
            <a:endParaRPr lang="hu-HU" sz="1600" dirty="0"/>
          </a:p>
          <a:p>
            <a:pPr marL="285750" indent="-285750">
              <a:buFont typeface="Arial" panose="020B0604020202020204" pitchFamily="34" charset="0"/>
              <a:buChar char="•"/>
            </a:pPr>
            <a:r>
              <a:rPr lang="hu-HU" sz="1600" b="1" dirty="0" err="1" smtClean="0"/>
              <a:t>We</a:t>
            </a:r>
            <a:r>
              <a:rPr lang="hu-HU" sz="1600" b="1" dirty="0" smtClean="0"/>
              <a:t> </a:t>
            </a:r>
            <a:r>
              <a:rPr lang="hu-HU" sz="1600" b="1" dirty="0" err="1" smtClean="0"/>
              <a:t>can</a:t>
            </a:r>
            <a:r>
              <a:rPr lang="hu-HU" sz="1600" b="1" dirty="0" smtClean="0"/>
              <a:t> </a:t>
            </a:r>
            <a:r>
              <a:rPr lang="hu-HU" sz="1600" b="1" dirty="0" err="1" smtClean="0"/>
              <a:t>convene</a:t>
            </a:r>
            <a:r>
              <a:rPr lang="hu-HU" sz="1600" b="1" dirty="0" smtClean="0"/>
              <a:t> a </a:t>
            </a:r>
            <a:r>
              <a:rPr lang="hu-HU" sz="1600" b="1" dirty="0" err="1" smtClean="0"/>
              <a:t>think</a:t>
            </a:r>
            <a:r>
              <a:rPr lang="hu-HU" sz="1600" b="1" dirty="0" smtClean="0"/>
              <a:t> tank </a:t>
            </a:r>
            <a:r>
              <a:rPr lang="hu-HU" sz="1600" b="1" dirty="0" err="1" smtClean="0"/>
              <a:t>from</a:t>
            </a:r>
            <a:r>
              <a:rPr lang="hu-HU" sz="1600" b="1" dirty="0" smtClean="0"/>
              <a:t> </a:t>
            </a:r>
            <a:r>
              <a:rPr lang="en-US" sz="1600" b="1" dirty="0" smtClean="0"/>
              <a:t>dedicated </a:t>
            </a:r>
            <a:r>
              <a:rPr lang="en-US" sz="1600" b="1" dirty="0"/>
              <a:t>members of AWCDH</a:t>
            </a:r>
            <a:r>
              <a:rPr lang="en-US" sz="1600" dirty="0"/>
              <a:t>,</a:t>
            </a:r>
            <a:r>
              <a:rPr lang="en-US" sz="1600" b="1" dirty="0"/>
              <a:t> </a:t>
            </a:r>
            <a:r>
              <a:rPr lang="en-US" sz="1600" dirty="0"/>
              <a:t>well </a:t>
            </a:r>
            <a:r>
              <a:rPr lang="en-US" sz="1600" dirty="0" smtClean="0"/>
              <a:t>trained</a:t>
            </a:r>
            <a:endParaRPr lang="hu-HU" sz="1600" dirty="0" smtClean="0"/>
          </a:p>
          <a:p>
            <a:r>
              <a:rPr lang="en-US" sz="1600" dirty="0" smtClean="0"/>
              <a:t>professional</a:t>
            </a:r>
            <a:r>
              <a:rPr lang="hu-HU" sz="1600" dirty="0"/>
              <a:t>s</a:t>
            </a:r>
            <a:r>
              <a:rPr lang="en-US" sz="1600" dirty="0"/>
              <a:t> in his or her field </a:t>
            </a:r>
            <a:r>
              <a:rPr lang="hu-HU" sz="1600" dirty="0" err="1" smtClean="0"/>
              <a:t>who</a:t>
            </a:r>
            <a:r>
              <a:rPr lang="hu-HU" sz="1600" dirty="0" smtClean="0"/>
              <a:t> </a:t>
            </a:r>
            <a:r>
              <a:rPr lang="hu-HU" sz="1600" dirty="0" err="1" smtClean="0"/>
              <a:t>put</a:t>
            </a:r>
            <a:r>
              <a:rPr lang="en-US" sz="1600" dirty="0" smtClean="0"/>
              <a:t> </a:t>
            </a:r>
            <a:r>
              <a:rPr lang="en-US" sz="1600" dirty="0"/>
              <a:t>their knowledge and expertise </a:t>
            </a:r>
            <a:r>
              <a:rPr lang="hu-HU" sz="1600" dirty="0" err="1" smtClean="0"/>
              <a:t>at</a:t>
            </a:r>
            <a:r>
              <a:rPr lang="hu-HU" sz="1600" dirty="0" smtClean="0"/>
              <a:t> </a:t>
            </a:r>
            <a:r>
              <a:rPr lang="en-US" sz="1600" dirty="0" smtClean="0"/>
              <a:t>the </a:t>
            </a:r>
            <a:r>
              <a:rPr lang="en-US" sz="1600" dirty="0"/>
              <a:t>service </a:t>
            </a:r>
            <a:endParaRPr lang="hu-HU" sz="1600" dirty="0" smtClean="0"/>
          </a:p>
          <a:p>
            <a:r>
              <a:rPr lang="en-US" sz="1600" dirty="0" smtClean="0"/>
              <a:t>of </a:t>
            </a:r>
            <a:r>
              <a:rPr lang="en-US" sz="1600" dirty="0"/>
              <a:t>the goals set by the Association.</a:t>
            </a:r>
            <a:endParaRPr lang="hu-HU" sz="1600" dirty="0"/>
          </a:p>
          <a:p>
            <a:r>
              <a:rPr lang="hu-HU" sz="1000" dirty="0"/>
              <a:t> </a:t>
            </a:r>
          </a:p>
          <a:p>
            <a:pPr marL="285750" indent="-285750">
              <a:buFont typeface="Arial" panose="020B0604020202020204" pitchFamily="34" charset="0"/>
              <a:buChar char="•"/>
            </a:pPr>
            <a:r>
              <a:rPr lang="en-GB" sz="1600" b="1" dirty="0" smtClean="0"/>
              <a:t>Representation </a:t>
            </a:r>
            <a:r>
              <a:rPr lang="en-GB" sz="1600" b="1" dirty="0"/>
              <a:t>of the interest of special women’s groups.</a:t>
            </a:r>
            <a:endParaRPr lang="hu-HU" sz="1600" dirty="0"/>
          </a:p>
          <a:p>
            <a:r>
              <a:rPr lang="en-US" sz="1600" b="1" dirty="0" smtClean="0"/>
              <a:t>Since </a:t>
            </a:r>
            <a:r>
              <a:rPr lang="en-US" sz="1600" b="1" dirty="0"/>
              <a:t>our foundation in 2003 we have prioritized the inclusion in our programs of women from rural areas.</a:t>
            </a:r>
            <a:endParaRPr lang="hu-HU" sz="1600" dirty="0"/>
          </a:p>
        </p:txBody>
      </p:sp>
    </p:spTree>
    <p:extLst>
      <p:ext uri="{BB962C8B-B14F-4D97-AF65-F5344CB8AC3E}">
        <p14:creationId xmlns:p14="http://schemas.microsoft.com/office/powerpoint/2010/main" val="160315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ia számának helye 2"/>
          <p:cNvSpPr>
            <a:spLocks noGrp="1"/>
          </p:cNvSpPr>
          <p:nvPr>
            <p:ph type="sldNum" sz="quarter" idx="12"/>
          </p:nvPr>
        </p:nvSpPr>
        <p:spPr>
          <a:xfrm>
            <a:off x="4392613" y="6480175"/>
            <a:ext cx="358775" cy="360363"/>
          </a:xfrm>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spcBef>
                <a:spcPct val="0"/>
              </a:spcBef>
              <a:buFontTx/>
              <a:buNone/>
            </a:pPr>
            <a:fld id="{AF68C9F4-F3B3-493B-8006-71292AE4A504}" type="slidenum">
              <a:rPr lang="hu-HU" altLang="hu-HU" sz="1400" smtClean="0"/>
              <a:pPr algn="ctr">
                <a:spcBef>
                  <a:spcPct val="0"/>
                </a:spcBef>
                <a:buFontTx/>
                <a:buNone/>
              </a:pPr>
              <a:t>8</a:t>
            </a:fld>
            <a:endParaRPr lang="hu-HU" altLang="hu-HU" sz="1400"/>
          </a:p>
        </p:txBody>
      </p:sp>
      <p:sp>
        <p:nvSpPr>
          <p:cNvPr id="5" name="Rectangle 4">
            <a:extLst>
              <a:ext uri="{FF2B5EF4-FFF2-40B4-BE49-F238E27FC236}">
                <a16:creationId xmlns:a16="http://schemas.microsoft.com/office/drawing/2014/main" xmlns="" id="{056091A0-1B05-44C0-93CC-904534D6F0CB}"/>
              </a:ext>
            </a:extLst>
          </p:cNvPr>
          <p:cNvSpPr>
            <a:spLocks noChangeArrowheads="1"/>
          </p:cNvSpPr>
          <p:nvPr/>
        </p:nvSpPr>
        <p:spPr bwMode="auto">
          <a:xfrm>
            <a:off x="228600" y="1450976"/>
            <a:ext cx="8686800" cy="502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en-US" sz="1850" b="1" dirty="0"/>
              <a:t>AWCDH’S PARTNERS IN KNOWLEDGE TRANSFER AND IN NETWORKING:</a:t>
            </a:r>
            <a:endParaRPr lang="hu-HU" sz="1850" dirty="0"/>
          </a:p>
          <a:p>
            <a:pPr algn="ctr"/>
            <a:r>
              <a:rPr lang="en-US" sz="1850" b="1" dirty="0"/>
              <a:t>THOSE WOMEN WHO CAN HELP LOCALLY</a:t>
            </a:r>
            <a:endParaRPr lang="hu-HU" sz="1850" dirty="0"/>
          </a:p>
          <a:p>
            <a:r>
              <a:rPr lang="hu-HU" sz="1200" dirty="0"/>
              <a:t> </a:t>
            </a:r>
          </a:p>
          <a:p>
            <a:r>
              <a:rPr lang="en-US" sz="1550" dirty="0"/>
              <a:t>We concentrate on networking and on the transfer of </a:t>
            </a:r>
            <a:r>
              <a:rPr lang="en-US" sz="1550" dirty="0" smtClean="0"/>
              <a:t>knowledge.</a:t>
            </a:r>
            <a:r>
              <a:rPr lang="hu-HU" sz="1550" dirty="0" smtClean="0"/>
              <a:t> </a:t>
            </a:r>
            <a:r>
              <a:rPr lang="hu-HU" sz="1550" dirty="0" err="1" smtClean="0"/>
              <a:t>Our</a:t>
            </a:r>
            <a:r>
              <a:rPr lang="en-US" sz="1550" dirty="0" smtClean="0"/>
              <a:t> </a:t>
            </a:r>
            <a:r>
              <a:rPr lang="en-US" sz="1550" dirty="0"/>
              <a:t>partners are </a:t>
            </a:r>
          </a:p>
          <a:p>
            <a:r>
              <a:rPr lang="en-US" sz="1550" dirty="0"/>
              <a:t>mainly skilled active rural women of all ages who are seeking new information and </a:t>
            </a:r>
          </a:p>
          <a:p>
            <a:r>
              <a:rPr lang="en-US" sz="1550" dirty="0"/>
              <a:t>who are able to use it in the interest of their local community:</a:t>
            </a:r>
          </a:p>
          <a:p>
            <a:r>
              <a:rPr lang="en-US" sz="1550" dirty="0"/>
              <a:t>They are the local decision-makers, opinion leaders, many of whom are older women, who are known and accepted by the community. In particular they are doctors, teachers, nurses, mayors and local government officials, entrepreneurs, chamber representatives, local notabilities, and so on.</a:t>
            </a:r>
            <a:endParaRPr lang="hu-HU" sz="1550" dirty="0"/>
          </a:p>
          <a:p>
            <a:r>
              <a:rPr lang="en-US" sz="1550" b="1" dirty="0"/>
              <a:t>Rural women as role models:  </a:t>
            </a:r>
            <a:endParaRPr lang="hu-HU" sz="1550" dirty="0"/>
          </a:p>
          <a:p>
            <a:r>
              <a:rPr lang="en-US" sz="1550" dirty="0"/>
              <a:t>Those who live there and who can understand their environment in its complexity, and </a:t>
            </a:r>
            <a:endParaRPr lang="hu-HU" sz="1550" dirty="0"/>
          </a:p>
          <a:p>
            <a:r>
              <a:rPr lang="en-US" sz="1550" dirty="0"/>
              <a:t>can move on the spiral of change and generate a change,</a:t>
            </a:r>
            <a:endParaRPr lang="hu-HU" sz="1550" dirty="0"/>
          </a:p>
          <a:p>
            <a:r>
              <a:rPr lang="hu-HU" sz="1550" dirty="0" err="1"/>
              <a:t>t</a:t>
            </a:r>
            <a:r>
              <a:rPr lang="hu-HU" sz="1550" dirty="0" err="1" smtClean="0"/>
              <a:t>hose</a:t>
            </a:r>
            <a:r>
              <a:rPr lang="hu-HU" sz="1550" dirty="0" smtClean="0"/>
              <a:t> </a:t>
            </a:r>
            <a:r>
              <a:rPr lang="en-US" sz="1550" dirty="0" smtClean="0"/>
              <a:t>who </a:t>
            </a:r>
            <a:r>
              <a:rPr lang="en-US" sz="1550" dirty="0"/>
              <a:t>can translate EU initiatives into the local environment</a:t>
            </a:r>
            <a:r>
              <a:rPr lang="en-US" sz="1550" b="1" dirty="0"/>
              <a:t> </a:t>
            </a:r>
            <a:r>
              <a:rPr lang="en-US" sz="1550" dirty="0"/>
              <a:t>and can change local lifestyles, </a:t>
            </a:r>
            <a:r>
              <a:rPr lang="en-US" sz="1550" dirty="0" smtClean="0"/>
              <a:t>and</a:t>
            </a:r>
            <a:r>
              <a:rPr lang="hu-HU" sz="1550" dirty="0" smtClean="0"/>
              <a:t> </a:t>
            </a:r>
            <a:r>
              <a:rPr lang="en-US" sz="1550" dirty="0" smtClean="0"/>
              <a:t>by </a:t>
            </a:r>
            <a:r>
              <a:rPr lang="en-US" sz="1550" dirty="0"/>
              <a:t>their motivated work act as a driving force for everyone,</a:t>
            </a:r>
            <a:endParaRPr lang="hu-HU" sz="1550" dirty="0"/>
          </a:p>
          <a:p>
            <a:r>
              <a:rPr lang="hu-HU" sz="1550" dirty="0" err="1" smtClean="0"/>
              <a:t>Those</a:t>
            </a:r>
            <a:r>
              <a:rPr lang="hu-HU" sz="1550" dirty="0" smtClean="0"/>
              <a:t> </a:t>
            </a:r>
            <a:r>
              <a:rPr lang="en-US" sz="1550" dirty="0" smtClean="0"/>
              <a:t>who </a:t>
            </a:r>
            <a:r>
              <a:rPr lang="en-US" sz="1550" dirty="0"/>
              <a:t>can co-operate with different generations, learning from each other in the family and beyond formally and informally - life-long.</a:t>
            </a:r>
            <a:endParaRPr lang="hu-HU" sz="1550" dirty="0"/>
          </a:p>
          <a:p>
            <a:r>
              <a:rPr lang="en-US" sz="1550" b="1" dirty="0" smtClean="0"/>
              <a:t>We </a:t>
            </a:r>
            <a:r>
              <a:rPr lang="en-US" sz="1550" b="1" dirty="0"/>
              <a:t>do network however only with leaders and role models, but it is also important to us that we meet fantastic “average older rural women”, when we are invited, for example to festive events</a:t>
            </a:r>
            <a:r>
              <a:rPr lang="hu-HU" sz="1550" b="1" dirty="0"/>
              <a:t> </a:t>
            </a:r>
            <a:r>
              <a:rPr lang="en-US" sz="1550" b="1" dirty="0"/>
              <a:t>or nursing homes.</a:t>
            </a:r>
            <a:endParaRPr lang="en-US" sz="1550" dirty="0">
              <a:latin typeface="Arial" charset="0"/>
              <a:ea typeface="ＭＳ Ｐゴシック"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ia számának helye 2"/>
          <p:cNvSpPr>
            <a:spLocks noGrp="1"/>
          </p:cNvSpPr>
          <p:nvPr>
            <p:ph type="sldNum" sz="quarter" idx="12"/>
          </p:nvPr>
        </p:nvSpPr>
        <p:spPr>
          <a:xfrm>
            <a:off x="4392613" y="6480175"/>
            <a:ext cx="358775" cy="360363"/>
          </a:xfrm>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spcBef>
                <a:spcPct val="0"/>
              </a:spcBef>
              <a:buFontTx/>
              <a:buNone/>
            </a:pPr>
            <a:fld id="{AF68C9F4-F3B3-493B-8006-71292AE4A504}" type="slidenum">
              <a:rPr lang="hu-HU" altLang="hu-HU" sz="1400" smtClean="0"/>
              <a:pPr algn="ctr">
                <a:spcBef>
                  <a:spcPct val="0"/>
                </a:spcBef>
                <a:buFontTx/>
                <a:buNone/>
              </a:pPr>
              <a:t>9</a:t>
            </a:fld>
            <a:endParaRPr lang="hu-HU" altLang="hu-HU" sz="1400"/>
          </a:p>
        </p:txBody>
      </p:sp>
      <p:sp>
        <p:nvSpPr>
          <p:cNvPr id="5" name="Rectangle 4">
            <a:extLst>
              <a:ext uri="{FF2B5EF4-FFF2-40B4-BE49-F238E27FC236}">
                <a16:creationId xmlns:a16="http://schemas.microsoft.com/office/drawing/2014/main" xmlns="" id="{056091A0-1B05-44C0-93CC-904534D6F0CB}"/>
              </a:ext>
            </a:extLst>
          </p:cNvPr>
          <p:cNvSpPr>
            <a:spLocks noChangeArrowheads="1"/>
          </p:cNvSpPr>
          <p:nvPr/>
        </p:nvSpPr>
        <p:spPr bwMode="auto">
          <a:xfrm>
            <a:off x="381000" y="1450977"/>
            <a:ext cx="8382000" cy="4492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en-GB" sz="2000" b="1" dirty="0"/>
              <a:t>WHAT CAN AWCDH DO FOR OLDER RURAL WOMEN?</a:t>
            </a:r>
            <a:endParaRPr lang="hu-HU" sz="2000" b="1" dirty="0"/>
          </a:p>
          <a:p>
            <a:pPr algn="ctr"/>
            <a:endParaRPr lang="hu-HU" dirty="0"/>
          </a:p>
          <a:p>
            <a:pPr algn="ctr"/>
            <a:r>
              <a:rPr lang="en-GB" b="1" dirty="0"/>
              <a:t> </a:t>
            </a:r>
            <a:r>
              <a:rPr lang="en-GB" dirty="0"/>
              <a:t>To learn best practices, exchange of experiences</a:t>
            </a:r>
            <a:endParaRPr lang="hu-HU" dirty="0"/>
          </a:p>
          <a:p>
            <a:pPr algn="ctr"/>
            <a:r>
              <a:rPr lang="en-US" dirty="0"/>
              <a:t>Activate, motivate</a:t>
            </a:r>
            <a:endParaRPr lang="hu-HU" dirty="0"/>
          </a:p>
          <a:p>
            <a:pPr algn="ctr"/>
            <a:r>
              <a:rPr lang="en-US" dirty="0"/>
              <a:t>Honor and involvement</a:t>
            </a:r>
            <a:endParaRPr lang="hu-HU" dirty="0"/>
          </a:p>
          <a:p>
            <a:pPr algn="ctr"/>
            <a:r>
              <a:rPr lang="en-GB" dirty="0"/>
              <a:t>Networking </a:t>
            </a:r>
            <a:endParaRPr lang="hu-HU" dirty="0"/>
          </a:p>
          <a:p>
            <a:pPr algn="ctr"/>
            <a:r>
              <a:rPr lang="en-GB" dirty="0"/>
              <a:t>Cooperation of generations</a:t>
            </a:r>
            <a:endParaRPr lang="hu-HU" dirty="0"/>
          </a:p>
          <a:p>
            <a:pPr algn="ctr"/>
            <a:r>
              <a:rPr lang="en-GB" dirty="0"/>
              <a:t>Good media relations</a:t>
            </a:r>
            <a:endParaRPr lang="hu-HU" dirty="0"/>
          </a:p>
          <a:p>
            <a:pPr algn="ctr"/>
            <a:r>
              <a:rPr lang="hu-HU" dirty="0"/>
              <a:t> </a:t>
            </a:r>
          </a:p>
          <a:p>
            <a:pPr algn="ctr"/>
            <a:r>
              <a:rPr lang="en-US" sz="2000" b="1" dirty="0"/>
              <a:t>HOW? OUR TOOLS</a:t>
            </a:r>
          </a:p>
          <a:p>
            <a:pPr algn="ctr"/>
            <a:r>
              <a:rPr lang="en-US" dirty="0"/>
              <a:t>Thanks to our European Union and United Nation level networks,</a:t>
            </a:r>
          </a:p>
          <a:p>
            <a:pPr algn="ctr"/>
            <a:r>
              <a:rPr lang="en-US" dirty="0"/>
              <a:t>we can adopt all positive foreign best practices</a:t>
            </a:r>
          </a:p>
          <a:p>
            <a:pPr algn="ctr"/>
            <a:r>
              <a:rPr lang="en-US" dirty="0"/>
              <a:t> within a Hungarian framework on one hand,</a:t>
            </a:r>
          </a:p>
          <a:p>
            <a:pPr algn="ctr"/>
            <a:r>
              <a:rPr lang="en-US" dirty="0"/>
              <a:t>and present </a:t>
            </a:r>
            <a:r>
              <a:rPr lang="en-US" dirty="0" smtClean="0"/>
              <a:t>exemplary </a:t>
            </a:r>
            <a:r>
              <a:rPr lang="en-US" dirty="0"/>
              <a:t>Hungarian practices on the other.</a:t>
            </a:r>
          </a:p>
          <a:p>
            <a:pPr algn="ctr" eaLnBrk="1" hangingPunct="1">
              <a:defRPr/>
            </a:pPr>
            <a:endParaRPr lang="en-US" dirty="0">
              <a:latin typeface="Arial" charset="0"/>
              <a:ea typeface="ＭＳ Ｐゴシック" charset="0"/>
            </a:endParaRPr>
          </a:p>
        </p:txBody>
      </p:sp>
    </p:spTree>
    <p:extLst>
      <p:ext uri="{BB962C8B-B14F-4D97-AF65-F5344CB8AC3E}">
        <p14:creationId xmlns:p14="http://schemas.microsoft.com/office/powerpoint/2010/main" val="761131145"/>
      </p:ext>
    </p:extLst>
  </p:cSld>
  <p:clrMapOvr>
    <a:masterClrMapping/>
  </p:clrMapOvr>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4011</TotalTime>
  <Words>1085</Words>
  <Application>Microsoft Office PowerPoint</Application>
  <PresentationFormat>Diavetítés a képernyőre (4:3 oldalarány)</PresentationFormat>
  <Paragraphs>188</Paragraphs>
  <Slides>16</Slides>
  <Notes>16</Notes>
  <HiddenSlides>0</HiddenSlides>
  <MMClips>0</MMClips>
  <ScaleCrop>false</ScaleCrop>
  <HeadingPairs>
    <vt:vector size="4" baseType="variant">
      <vt:variant>
        <vt:lpstr>Téma</vt:lpstr>
      </vt:variant>
      <vt:variant>
        <vt:i4>1</vt:i4>
      </vt:variant>
      <vt:variant>
        <vt:lpstr>Diacímek</vt:lpstr>
      </vt:variant>
      <vt:variant>
        <vt:i4>16</vt:i4>
      </vt:variant>
    </vt:vector>
  </HeadingPairs>
  <TitlesOfParts>
    <vt:vector size="17" baseType="lpstr">
      <vt:lpstr>Alapértelmezett terv</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Xabey</dc:creator>
  <cp:lastModifiedBy>István</cp:lastModifiedBy>
  <cp:revision>278</cp:revision>
  <cp:lastPrinted>1601-01-01T00:00:00Z</cp:lastPrinted>
  <dcterms:created xsi:type="dcterms:W3CDTF">2010-09-03T11:10:32Z</dcterms:created>
  <dcterms:modified xsi:type="dcterms:W3CDTF">2018-03-14T03:38:38Z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