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3"/>
  </p:notesMasterIdLst>
  <p:handoutMasterIdLst>
    <p:handoutMasterId r:id="rId24"/>
  </p:handoutMasterIdLst>
  <p:sldIdLst>
    <p:sldId id="364" r:id="rId2"/>
    <p:sldId id="396" r:id="rId3"/>
    <p:sldId id="397" r:id="rId4"/>
    <p:sldId id="398" r:id="rId5"/>
    <p:sldId id="407" r:id="rId6"/>
    <p:sldId id="408" r:id="rId7"/>
    <p:sldId id="369" r:id="rId8"/>
    <p:sldId id="406" r:id="rId9"/>
    <p:sldId id="399" r:id="rId10"/>
    <p:sldId id="401" r:id="rId11"/>
    <p:sldId id="400" r:id="rId12"/>
    <p:sldId id="371" r:id="rId13"/>
    <p:sldId id="379" r:id="rId14"/>
    <p:sldId id="380" r:id="rId15"/>
    <p:sldId id="381" r:id="rId16"/>
    <p:sldId id="387" r:id="rId17"/>
    <p:sldId id="389" r:id="rId18"/>
    <p:sldId id="390" r:id="rId19"/>
    <p:sldId id="405" r:id="rId20"/>
    <p:sldId id="391" r:id="rId21"/>
    <p:sldId id="393" r:id="rId2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00"/>
    <a:srgbClr val="DFBE9D"/>
    <a:srgbClr val="FFEAAF"/>
    <a:srgbClr val="336699"/>
    <a:srgbClr val="F9E2B9"/>
    <a:srgbClr val="FF9900"/>
    <a:srgbClr val="666699"/>
    <a:srgbClr val="3F60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8" autoAdjust="0"/>
    <p:restoredTop sz="93539" autoAdjust="0"/>
  </p:normalViewPr>
  <p:slideViewPr>
    <p:cSldViewPr>
      <p:cViewPr varScale="1">
        <p:scale>
          <a:sx n="45" d="100"/>
          <a:sy n="45" d="100"/>
        </p:scale>
        <p:origin x="136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12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37367" cy="465294"/>
          </a:xfrm>
          <a:prstGeom prst="rect">
            <a:avLst/>
          </a:prstGeom>
          <a:noFill/>
          <a:ln w="9525">
            <a:noFill/>
            <a:miter lim="800000"/>
            <a:headEnd/>
            <a:tailEnd/>
          </a:ln>
          <a:effectLst/>
        </p:spPr>
        <p:txBody>
          <a:bodyPr vert="horz" wrap="square" lIns="92718" tIns="46360" rIns="92718" bIns="46360" numCol="1" anchor="t" anchorCtr="0" compatLnSpc="1">
            <a:prstTxWarp prst="textNoShape">
              <a:avLst/>
            </a:prstTxWarp>
          </a:bodyPr>
          <a:lstStyle>
            <a:lvl1pPr defTabSz="927767" eaLnBrk="1" hangingPunct="1">
              <a:defRPr sz="1200">
                <a:latin typeface="Arial" charset="0"/>
                <a:cs typeface="+mn-cs"/>
              </a:defRPr>
            </a:lvl1pPr>
          </a:lstStyle>
          <a:p>
            <a:pPr>
              <a:defRPr/>
            </a:pPr>
            <a:endParaRPr lang="en-US" dirty="0"/>
          </a:p>
        </p:txBody>
      </p:sp>
      <p:sp>
        <p:nvSpPr>
          <p:cNvPr id="76803" name="Rectangle 3"/>
          <p:cNvSpPr>
            <a:spLocks noGrp="1" noChangeArrowheads="1"/>
          </p:cNvSpPr>
          <p:nvPr>
            <p:ph type="dt" sz="quarter" idx="1"/>
          </p:nvPr>
        </p:nvSpPr>
        <p:spPr bwMode="auto">
          <a:xfrm>
            <a:off x="3971456" y="0"/>
            <a:ext cx="3037366" cy="465294"/>
          </a:xfrm>
          <a:prstGeom prst="rect">
            <a:avLst/>
          </a:prstGeom>
          <a:noFill/>
          <a:ln w="9525">
            <a:noFill/>
            <a:miter lim="800000"/>
            <a:headEnd/>
            <a:tailEnd/>
          </a:ln>
          <a:effectLst/>
        </p:spPr>
        <p:txBody>
          <a:bodyPr vert="horz" wrap="square" lIns="92718" tIns="46360" rIns="92718" bIns="46360" numCol="1" anchor="t" anchorCtr="0" compatLnSpc="1">
            <a:prstTxWarp prst="textNoShape">
              <a:avLst/>
            </a:prstTxWarp>
          </a:bodyPr>
          <a:lstStyle>
            <a:lvl1pPr algn="r" defTabSz="927767" eaLnBrk="1" hangingPunct="1">
              <a:defRPr sz="1200">
                <a:latin typeface="Arial" charset="0"/>
                <a:cs typeface="+mn-cs"/>
              </a:defRPr>
            </a:lvl1pPr>
          </a:lstStyle>
          <a:p>
            <a:pPr>
              <a:defRPr/>
            </a:pPr>
            <a:endParaRPr lang="en-US" dirty="0"/>
          </a:p>
        </p:txBody>
      </p:sp>
      <p:sp>
        <p:nvSpPr>
          <p:cNvPr id="76804" name="Rectangle 4"/>
          <p:cNvSpPr>
            <a:spLocks noGrp="1" noChangeArrowheads="1"/>
          </p:cNvSpPr>
          <p:nvPr>
            <p:ph type="ftr" sz="quarter" idx="2"/>
          </p:nvPr>
        </p:nvSpPr>
        <p:spPr bwMode="auto">
          <a:xfrm>
            <a:off x="0" y="8829530"/>
            <a:ext cx="3037367" cy="465294"/>
          </a:xfrm>
          <a:prstGeom prst="rect">
            <a:avLst/>
          </a:prstGeom>
          <a:noFill/>
          <a:ln w="9525">
            <a:noFill/>
            <a:miter lim="800000"/>
            <a:headEnd/>
            <a:tailEnd/>
          </a:ln>
          <a:effectLst/>
        </p:spPr>
        <p:txBody>
          <a:bodyPr vert="horz" wrap="square" lIns="92718" tIns="46360" rIns="92718" bIns="46360" numCol="1" anchor="b" anchorCtr="0" compatLnSpc="1">
            <a:prstTxWarp prst="textNoShape">
              <a:avLst/>
            </a:prstTxWarp>
          </a:bodyPr>
          <a:lstStyle>
            <a:lvl1pPr defTabSz="927767" eaLnBrk="1" hangingPunct="1">
              <a:defRPr sz="1200">
                <a:latin typeface="Arial" charset="0"/>
                <a:cs typeface="+mn-cs"/>
              </a:defRPr>
            </a:lvl1pPr>
          </a:lstStyle>
          <a:p>
            <a:pPr>
              <a:defRPr/>
            </a:pPr>
            <a:endParaRPr lang="en-US" dirty="0"/>
          </a:p>
        </p:txBody>
      </p:sp>
      <p:sp>
        <p:nvSpPr>
          <p:cNvPr id="76805" name="Rectangle 5"/>
          <p:cNvSpPr>
            <a:spLocks noGrp="1" noChangeArrowheads="1"/>
          </p:cNvSpPr>
          <p:nvPr>
            <p:ph type="sldNum" sz="quarter" idx="3"/>
          </p:nvPr>
        </p:nvSpPr>
        <p:spPr bwMode="auto">
          <a:xfrm>
            <a:off x="3971456" y="8829530"/>
            <a:ext cx="3037366" cy="465294"/>
          </a:xfrm>
          <a:prstGeom prst="rect">
            <a:avLst/>
          </a:prstGeom>
          <a:noFill/>
          <a:ln w="9525">
            <a:noFill/>
            <a:miter lim="800000"/>
            <a:headEnd/>
            <a:tailEnd/>
          </a:ln>
          <a:effectLst/>
        </p:spPr>
        <p:txBody>
          <a:bodyPr vert="horz" wrap="square" lIns="92718" tIns="46360" rIns="92718" bIns="46360" numCol="1" anchor="b" anchorCtr="0" compatLnSpc="1">
            <a:prstTxWarp prst="textNoShape">
              <a:avLst/>
            </a:prstTxWarp>
          </a:bodyPr>
          <a:lstStyle>
            <a:lvl1pPr algn="r" defTabSz="927569" eaLnBrk="1" hangingPunct="1">
              <a:defRPr sz="1200"/>
            </a:lvl1pPr>
          </a:lstStyle>
          <a:p>
            <a:pPr>
              <a:defRPr/>
            </a:pPr>
            <a:fld id="{E22362A3-B959-4DF4-9DD1-2F0D8C3C7132}"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7367" cy="465294"/>
          </a:xfrm>
          <a:prstGeom prst="rect">
            <a:avLst/>
          </a:prstGeom>
          <a:noFill/>
          <a:ln w="9525">
            <a:noFill/>
            <a:miter lim="800000"/>
            <a:headEnd/>
            <a:tailEnd/>
          </a:ln>
          <a:effectLst/>
        </p:spPr>
        <p:txBody>
          <a:bodyPr vert="horz" wrap="square" lIns="92718" tIns="46360" rIns="92718" bIns="46360" numCol="1" anchor="t" anchorCtr="0" compatLnSpc="1">
            <a:prstTxWarp prst="textNoShape">
              <a:avLst/>
            </a:prstTxWarp>
          </a:bodyPr>
          <a:lstStyle>
            <a:lvl1pPr defTabSz="927767" eaLnBrk="1" hangingPunct="1">
              <a:defRPr sz="1200">
                <a:latin typeface="Arial" charset="0"/>
                <a:cs typeface="+mn-cs"/>
              </a:defRPr>
            </a:lvl1pPr>
          </a:lstStyle>
          <a:p>
            <a:pPr>
              <a:defRPr/>
            </a:pPr>
            <a:endParaRPr lang="en-US" dirty="0"/>
          </a:p>
        </p:txBody>
      </p:sp>
      <p:sp>
        <p:nvSpPr>
          <p:cNvPr id="9219" name="Rectangle 3"/>
          <p:cNvSpPr>
            <a:spLocks noGrp="1" noChangeArrowheads="1"/>
          </p:cNvSpPr>
          <p:nvPr>
            <p:ph type="dt" idx="1"/>
          </p:nvPr>
        </p:nvSpPr>
        <p:spPr bwMode="auto">
          <a:xfrm>
            <a:off x="3971456" y="0"/>
            <a:ext cx="3037366" cy="465294"/>
          </a:xfrm>
          <a:prstGeom prst="rect">
            <a:avLst/>
          </a:prstGeom>
          <a:noFill/>
          <a:ln w="9525">
            <a:noFill/>
            <a:miter lim="800000"/>
            <a:headEnd/>
            <a:tailEnd/>
          </a:ln>
          <a:effectLst/>
        </p:spPr>
        <p:txBody>
          <a:bodyPr vert="horz" wrap="square" lIns="92718" tIns="46360" rIns="92718" bIns="46360" numCol="1" anchor="t" anchorCtr="0" compatLnSpc="1">
            <a:prstTxWarp prst="textNoShape">
              <a:avLst/>
            </a:prstTxWarp>
          </a:bodyPr>
          <a:lstStyle>
            <a:lvl1pPr algn="r" defTabSz="927767" eaLnBrk="1" hangingPunct="1">
              <a:defRPr sz="1200">
                <a:latin typeface="Arial" charset="0"/>
                <a:cs typeface="+mn-cs"/>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700567" y="4416342"/>
            <a:ext cx="5609267" cy="4182907"/>
          </a:xfrm>
          <a:prstGeom prst="rect">
            <a:avLst/>
          </a:prstGeom>
          <a:noFill/>
          <a:ln w="9525">
            <a:noFill/>
            <a:miter lim="800000"/>
            <a:headEnd/>
            <a:tailEnd/>
          </a:ln>
          <a:effectLst/>
        </p:spPr>
        <p:txBody>
          <a:bodyPr vert="horz" wrap="square" lIns="92718" tIns="46360" rIns="92718" bIns="4636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29530"/>
            <a:ext cx="3037367" cy="465294"/>
          </a:xfrm>
          <a:prstGeom prst="rect">
            <a:avLst/>
          </a:prstGeom>
          <a:noFill/>
          <a:ln w="9525">
            <a:noFill/>
            <a:miter lim="800000"/>
            <a:headEnd/>
            <a:tailEnd/>
          </a:ln>
          <a:effectLst/>
        </p:spPr>
        <p:txBody>
          <a:bodyPr vert="horz" wrap="square" lIns="92718" tIns="46360" rIns="92718" bIns="46360" numCol="1" anchor="b" anchorCtr="0" compatLnSpc="1">
            <a:prstTxWarp prst="textNoShape">
              <a:avLst/>
            </a:prstTxWarp>
          </a:bodyPr>
          <a:lstStyle>
            <a:lvl1pPr defTabSz="927767" eaLnBrk="1" hangingPunct="1">
              <a:defRPr sz="1200">
                <a:latin typeface="Arial" charset="0"/>
                <a:cs typeface="+mn-cs"/>
              </a:defRPr>
            </a:lvl1pPr>
          </a:lstStyle>
          <a:p>
            <a:pPr>
              <a:defRPr/>
            </a:pPr>
            <a:endParaRPr lang="en-US" dirty="0"/>
          </a:p>
        </p:txBody>
      </p:sp>
      <p:sp>
        <p:nvSpPr>
          <p:cNvPr id="9223" name="Rectangle 7"/>
          <p:cNvSpPr>
            <a:spLocks noGrp="1" noChangeArrowheads="1"/>
          </p:cNvSpPr>
          <p:nvPr>
            <p:ph type="sldNum" sz="quarter" idx="5"/>
          </p:nvPr>
        </p:nvSpPr>
        <p:spPr bwMode="auto">
          <a:xfrm>
            <a:off x="3971456" y="8829530"/>
            <a:ext cx="3037366" cy="465294"/>
          </a:xfrm>
          <a:prstGeom prst="rect">
            <a:avLst/>
          </a:prstGeom>
          <a:noFill/>
          <a:ln w="9525">
            <a:noFill/>
            <a:miter lim="800000"/>
            <a:headEnd/>
            <a:tailEnd/>
          </a:ln>
          <a:effectLst/>
        </p:spPr>
        <p:txBody>
          <a:bodyPr vert="horz" wrap="square" lIns="92718" tIns="46360" rIns="92718" bIns="46360" numCol="1" anchor="b" anchorCtr="0" compatLnSpc="1">
            <a:prstTxWarp prst="textNoShape">
              <a:avLst/>
            </a:prstTxWarp>
          </a:bodyPr>
          <a:lstStyle>
            <a:lvl1pPr algn="r" defTabSz="927569" eaLnBrk="1" hangingPunct="1">
              <a:defRPr sz="1200"/>
            </a:lvl1pPr>
          </a:lstStyle>
          <a:p>
            <a:pPr>
              <a:defRPr/>
            </a:pPr>
            <a:fld id="{A493ABAF-E3D3-49C7-B536-C7984992762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992">
              <a:spcBef>
                <a:spcPct val="30000"/>
              </a:spcBef>
              <a:defRPr sz="1200">
                <a:solidFill>
                  <a:schemeClr val="tx1"/>
                </a:solidFill>
                <a:latin typeface="Arial" panose="020B0604020202020204" pitchFamily="34" charset="0"/>
              </a:defRPr>
            </a:lvl1pPr>
            <a:lvl2pPr marL="738269" indent="-283950" defTabSz="925992">
              <a:spcBef>
                <a:spcPct val="30000"/>
              </a:spcBef>
              <a:defRPr sz="1200">
                <a:solidFill>
                  <a:schemeClr val="tx1"/>
                </a:solidFill>
                <a:latin typeface="Arial" panose="020B0604020202020204" pitchFamily="34" charset="0"/>
              </a:defRPr>
            </a:lvl2pPr>
            <a:lvl3pPr marL="1135799" indent="-227160" defTabSz="925992">
              <a:spcBef>
                <a:spcPct val="30000"/>
              </a:spcBef>
              <a:defRPr sz="1200">
                <a:solidFill>
                  <a:schemeClr val="tx1"/>
                </a:solidFill>
                <a:latin typeface="Arial" panose="020B0604020202020204" pitchFamily="34" charset="0"/>
              </a:defRPr>
            </a:lvl3pPr>
            <a:lvl4pPr marL="1590119" indent="-227160" defTabSz="925992">
              <a:spcBef>
                <a:spcPct val="30000"/>
              </a:spcBef>
              <a:defRPr sz="1200">
                <a:solidFill>
                  <a:schemeClr val="tx1"/>
                </a:solidFill>
                <a:latin typeface="Arial" panose="020B0604020202020204" pitchFamily="34" charset="0"/>
              </a:defRPr>
            </a:lvl4pPr>
            <a:lvl5pPr marL="2044438" indent="-227160" defTabSz="925992">
              <a:spcBef>
                <a:spcPct val="30000"/>
              </a:spcBef>
              <a:defRPr sz="1200">
                <a:solidFill>
                  <a:schemeClr val="tx1"/>
                </a:solidFill>
                <a:latin typeface="Arial" panose="020B0604020202020204" pitchFamily="34" charset="0"/>
              </a:defRPr>
            </a:lvl5pPr>
            <a:lvl6pPr marL="2498758" indent="-227160" defTabSz="925992" eaLnBrk="0" fontAlgn="base" hangingPunct="0">
              <a:spcBef>
                <a:spcPct val="30000"/>
              </a:spcBef>
              <a:spcAft>
                <a:spcPct val="0"/>
              </a:spcAft>
              <a:defRPr sz="1200">
                <a:solidFill>
                  <a:schemeClr val="tx1"/>
                </a:solidFill>
                <a:latin typeface="Arial" panose="020B0604020202020204" pitchFamily="34" charset="0"/>
              </a:defRPr>
            </a:lvl6pPr>
            <a:lvl7pPr marL="2953078" indent="-227160" defTabSz="925992" eaLnBrk="0" fontAlgn="base" hangingPunct="0">
              <a:spcBef>
                <a:spcPct val="30000"/>
              </a:spcBef>
              <a:spcAft>
                <a:spcPct val="0"/>
              </a:spcAft>
              <a:defRPr sz="1200">
                <a:solidFill>
                  <a:schemeClr val="tx1"/>
                </a:solidFill>
                <a:latin typeface="Arial" panose="020B0604020202020204" pitchFamily="34" charset="0"/>
              </a:defRPr>
            </a:lvl7pPr>
            <a:lvl8pPr marL="3407397" indent="-227160" defTabSz="925992" eaLnBrk="0" fontAlgn="base" hangingPunct="0">
              <a:spcBef>
                <a:spcPct val="30000"/>
              </a:spcBef>
              <a:spcAft>
                <a:spcPct val="0"/>
              </a:spcAft>
              <a:defRPr sz="1200">
                <a:solidFill>
                  <a:schemeClr val="tx1"/>
                </a:solidFill>
                <a:latin typeface="Arial" panose="020B0604020202020204" pitchFamily="34" charset="0"/>
              </a:defRPr>
            </a:lvl8pPr>
            <a:lvl9pPr marL="3861717" indent="-227160" defTabSz="92599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1DD6FD-0E4D-4656-944F-C899F16EB258}" type="slidenum">
              <a:rPr lang="en-US" altLang="en-US" smtClean="0"/>
              <a:pPr>
                <a:spcBef>
                  <a:spcPct val="0"/>
                </a:spcBef>
              </a:pPr>
              <a:t>1</a:t>
            </a:fld>
            <a:endParaRPr lang="en-US"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10</a:t>
            </a:fld>
            <a:endParaRPr lang="en-US" altLang="en-US" dirty="0"/>
          </a:p>
        </p:txBody>
      </p:sp>
    </p:spTree>
    <p:extLst>
      <p:ext uri="{BB962C8B-B14F-4D97-AF65-F5344CB8AC3E}">
        <p14:creationId xmlns:p14="http://schemas.microsoft.com/office/powerpoint/2010/main" val="3747165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11</a:t>
            </a:fld>
            <a:endParaRPr lang="en-US" altLang="en-US" dirty="0"/>
          </a:p>
        </p:txBody>
      </p:sp>
    </p:spTree>
    <p:extLst>
      <p:ext uri="{BB962C8B-B14F-4D97-AF65-F5344CB8AC3E}">
        <p14:creationId xmlns:p14="http://schemas.microsoft.com/office/powerpoint/2010/main" val="351959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Clr>
                <a:srgbClr val="A20B0B"/>
              </a:buClr>
              <a:buFont typeface="Wingdings" panose="05000000000000000000" pitchFamily="2" charset="2"/>
              <a:buNone/>
            </a:pPr>
            <a:endParaRPr lang="en-US" altLang="en-US" dirty="0">
              <a:solidFill>
                <a:schemeClr val="bg2"/>
              </a:solidFill>
              <a:latin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69">
              <a:defRPr>
                <a:solidFill>
                  <a:schemeClr val="tx1"/>
                </a:solidFill>
                <a:latin typeface="Arial" panose="020B0604020202020204" pitchFamily="34" charset="0"/>
                <a:cs typeface="Arial" panose="020B0604020202020204" pitchFamily="34" charset="0"/>
              </a:defRPr>
            </a:lvl1pPr>
            <a:lvl2pPr marL="738269" indent="-283950" defTabSz="927569">
              <a:defRPr>
                <a:solidFill>
                  <a:schemeClr val="tx1"/>
                </a:solidFill>
                <a:latin typeface="Arial" panose="020B0604020202020204" pitchFamily="34" charset="0"/>
                <a:cs typeface="Arial" panose="020B0604020202020204" pitchFamily="34" charset="0"/>
              </a:defRPr>
            </a:lvl2pPr>
            <a:lvl3pPr marL="1135799" indent="-227160" defTabSz="927569">
              <a:defRPr>
                <a:solidFill>
                  <a:schemeClr val="tx1"/>
                </a:solidFill>
                <a:latin typeface="Arial" panose="020B0604020202020204" pitchFamily="34" charset="0"/>
                <a:cs typeface="Arial" panose="020B0604020202020204" pitchFamily="34" charset="0"/>
              </a:defRPr>
            </a:lvl3pPr>
            <a:lvl4pPr marL="1590119" indent="-227160" defTabSz="927569">
              <a:defRPr>
                <a:solidFill>
                  <a:schemeClr val="tx1"/>
                </a:solidFill>
                <a:latin typeface="Arial" panose="020B0604020202020204" pitchFamily="34" charset="0"/>
                <a:cs typeface="Arial" panose="020B0604020202020204" pitchFamily="34" charset="0"/>
              </a:defRPr>
            </a:lvl4pPr>
            <a:lvl5pPr marL="2044438" indent="-227160" defTabSz="927569">
              <a:defRPr>
                <a:solidFill>
                  <a:schemeClr val="tx1"/>
                </a:solidFill>
                <a:latin typeface="Arial" panose="020B0604020202020204" pitchFamily="34" charset="0"/>
                <a:cs typeface="Arial" panose="020B0604020202020204" pitchFamily="34" charset="0"/>
              </a:defRPr>
            </a:lvl5pPr>
            <a:lvl6pPr marL="2498758"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3078"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7397"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1717"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9AEBBA-0A0C-4EF1-BAE0-C0C787A05EAF}" type="slidenum">
              <a:rPr lang="en-US" altLang="en-US" smtClean="0"/>
              <a:pPr/>
              <a:t>12</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13</a:t>
            </a:fld>
            <a:endParaRPr lang="en-US" altLang="en-US" dirty="0"/>
          </a:p>
        </p:txBody>
      </p:sp>
    </p:spTree>
    <p:extLst>
      <p:ext uri="{BB962C8B-B14F-4D97-AF65-F5344CB8AC3E}">
        <p14:creationId xmlns:p14="http://schemas.microsoft.com/office/powerpoint/2010/main" val="2594688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14</a:t>
            </a:fld>
            <a:endParaRPr lang="en-US" altLang="en-US" dirty="0"/>
          </a:p>
        </p:txBody>
      </p:sp>
    </p:spTree>
    <p:extLst>
      <p:ext uri="{BB962C8B-B14F-4D97-AF65-F5344CB8AC3E}">
        <p14:creationId xmlns:p14="http://schemas.microsoft.com/office/powerpoint/2010/main" val="459317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69">
              <a:defRPr>
                <a:solidFill>
                  <a:schemeClr val="tx1"/>
                </a:solidFill>
                <a:latin typeface="Arial" panose="020B0604020202020204" pitchFamily="34" charset="0"/>
                <a:cs typeface="Arial" panose="020B0604020202020204" pitchFamily="34" charset="0"/>
              </a:defRPr>
            </a:lvl1pPr>
            <a:lvl2pPr marL="738269" indent="-283950" defTabSz="927569">
              <a:defRPr>
                <a:solidFill>
                  <a:schemeClr val="tx1"/>
                </a:solidFill>
                <a:latin typeface="Arial" panose="020B0604020202020204" pitchFamily="34" charset="0"/>
                <a:cs typeface="Arial" panose="020B0604020202020204" pitchFamily="34" charset="0"/>
              </a:defRPr>
            </a:lvl2pPr>
            <a:lvl3pPr marL="1135799" indent="-227160" defTabSz="927569">
              <a:defRPr>
                <a:solidFill>
                  <a:schemeClr val="tx1"/>
                </a:solidFill>
                <a:latin typeface="Arial" panose="020B0604020202020204" pitchFamily="34" charset="0"/>
                <a:cs typeface="Arial" panose="020B0604020202020204" pitchFamily="34" charset="0"/>
              </a:defRPr>
            </a:lvl3pPr>
            <a:lvl4pPr marL="1590119" indent="-227160" defTabSz="927569">
              <a:defRPr>
                <a:solidFill>
                  <a:schemeClr val="tx1"/>
                </a:solidFill>
                <a:latin typeface="Arial" panose="020B0604020202020204" pitchFamily="34" charset="0"/>
                <a:cs typeface="Arial" panose="020B0604020202020204" pitchFamily="34" charset="0"/>
              </a:defRPr>
            </a:lvl4pPr>
            <a:lvl5pPr marL="2044438" indent="-227160" defTabSz="927569">
              <a:defRPr>
                <a:solidFill>
                  <a:schemeClr val="tx1"/>
                </a:solidFill>
                <a:latin typeface="Arial" panose="020B0604020202020204" pitchFamily="34" charset="0"/>
                <a:cs typeface="Arial" panose="020B0604020202020204" pitchFamily="34" charset="0"/>
              </a:defRPr>
            </a:lvl5pPr>
            <a:lvl6pPr marL="2498758"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3078"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7397"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1717"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8E9D5F-91D0-45CB-BFFB-AD21CCD6A647}" type="slidenum">
              <a:rPr lang="en-US" altLang="en-US" smtClean="0"/>
              <a:pPr/>
              <a:t>15</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69">
              <a:defRPr>
                <a:solidFill>
                  <a:schemeClr val="tx1"/>
                </a:solidFill>
                <a:latin typeface="Arial" panose="020B0604020202020204" pitchFamily="34" charset="0"/>
                <a:cs typeface="Arial" panose="020B0604020202020204" pitchFamily="34" charset="0"/>
              </a:defRPr>
            </a:lvl1pPr>
            <a:lvl2pPr marL="738269" indent="-283950" defTabSz="927569">
              <a:defRPr>
                <a:solidFill>
                  <a:schemeClr val="tx1"/>
                </a:solidFill>
                <a:latin typeface="Arial" panose="020B0604020202020204" pitchFamily="34" charset="0"/>
                <a:cs typeface="Arial" panose="020B0604020202020204" pitchFamily="34" charset="0"/>
              </a:defRPr>
            </a:lvl2pPr>
            <a:lvl3pPr marL="1135799" indent="-227160" defTabSz="927569">
              <a:defRPr>
                <a:solidFill>
                  <a:schemeClr val="tx1"/>
                </a:solidFill>
                <a:latin typeface="Arial" panose="020B0604020202020204" pitchFamily="34" charset="0"/>
                <a:cs typeface="Arial" panose="020B0604020202020204" pitchFamily="34" charset="0"/>
              </a:defRPr>
            </a:lvl3pPr>
            <a:lvl4pPr marL="1590119" indent="-227160" defTabSz="927569">
              <a:defRPr>
                <a:solidFill>
                  <a:schemeClr val="tx1"/>
                </a:solidFill>
                <a:latin typeface="Arial" panose="020B0604020202020204" pitchFamily="34" charset="0"/>
                <a:cs typeface="Arial" panose="020B0604020202020204" pitchFamily="34" charset="0"/>
              </a:defRPr>
            </a:lvl4pPr>
            <a:lvl5pPr marL="2044438" indent="-227160" defTabSz="927569">
              <a:defRPr>
                <a:solidFill>
                  <a:schemeClr val="tx1"/>
                </a:solidFill>
                <a:latin typeface="Arial" panose="020B0604020202020204" pitchFamily="34" charset="0"/>
                <a:cs typeface="Arial" panose="020B0604020202020204" pitchFamily="34" charset="0"/>
              </a:defRPr>
            </a:lvl5pPr>
            <a:lvl6pPr marL="2498758"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3078"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7397"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1717"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FD374A-4D5E-4B5C-BBC9-77EB99600685}" type="slidenum">
              <a:rPr lang="en-US" altLang="en-US" smtClean="0"/>
              <a:pPr/>
              <a:t>16</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17</a:t>
            </a:fld>
            <a:endParaRPr lang="en-US" altLang="en-US" dirty="0"/>
          </a:p>
        </p:txBody>
      </p:sp>
    </p:spTree>
    <p:extLst>
      <p:ext uri="{BB962C8B-B14F-4D97-AF65-F5344CB8AC3E}">
        <p14:creationId xmlns:p14="http://schemas.microsoft.com/office/powerpoint/2010/main" val="2010825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A20B0B"/>
              </a:buClr>
              <a:buFont typeface="Wingdings" panose="05000000000000000000" pitchFamily="2" charset="2"/>
              <a:buChar char="v"/>
            </a:pPr>
            <a:r>
              <a:rPr lang="en-US" altLang="en-US" dirty="0">
                <a:solidFill>
                  <a:schemeClr val="bg2"/>
                </a:solidFill>
                <a:latin typeface="Arial" panose="020B0604020202020204" pitchFamily="34" charset="0"/>
              </a:rPr>
              <a:t>The role of rural culture/environment, The role of poverty, The role of education, The role of religion</a:t>
            </a:r>
          </a:p>
          <a:p>
            <a:pPr>
              <a:buClr>
                <a:srgbClr val="A20B0B"/>
              </a:buClr>
              <a:buFont typeface="Wingdings" panose="05000000000000000000" pitchFamily="2" charset="2"/>
              <a:buChar char="v"/>
            </a:pPr>
            <a:r>
              <a:rPr lang="en-US" altLang="en-US" dirty="0">
                <a:solidFill>
                  <a:schemeClr val="bg2"/>
                </a:solidFill>
                <a:latin typeface="Arial" panose="020B0604020202020204" pitchFamily="34" charset="0"/>
              </a:rPr>
              <a:t>The role of the community, The role of the government, The role of the women victims</a:t>
            </a:r>
          </a:p>
          <a:p>
            <a:pPr>
              <a:lnSpc>
                <a:spcPct val="90000"/>
              </a:lnSpc>
              <a:buClr>
                <a:srgbClr val="A20B0B"/>
              </a:buClr>
              <a:buFont typeface="Wingdings" panose="05000000000000000000" pitchFamily="2" charset="2"/>
              <a:buChar char="v"/>
            </a:pPr>
            <a:r>
              <a:rPr lang="en-US" altLang="en-US" dirty="0">
                <a:solidFill>
                  <a:schemeClr val="bg2"/>
                </a:solidFill>
                <a:latin typeface="Arial" panose="020B0604020202020204" pitchFamily="34" charset="0"/>
              </a:rPr>
              <a:t>State &amp; Local Police</a:t>
            </a:r>
          </a:p>
          <a:p>
            <a:pPr>
              <a:lnSpc>
                <a:spcPct val="90000"/>
              </a:lnSpc>
              <a:buClr>
                <a:srgbClr val="A20B0B"/>
              </a:buClr>
              <a:buFont typeface="Wingdings" panose="05000000000000000000" pitchFamily="2" charset="2"/>
              <a:buChar char="v"/>
            </a:pPr>
            <a:r>
              <a:rPr lang="en-US" altLang="en-US" dirty="0">
                <a:solidFill>
                  <a:schemeClr val="bg2"/>
                </a:solidFill>
                <a:latin typeface="Arial" panose="020B0604020202020204" pitchFamily="34" charset="0"/>
              </a:rPr>
              <a:t>Judges/Courts</a:t>
            </a:r>
          </a:p>
          <a:p>
            <a:pPr>
              <a:lnSpc>
                <a:spcPct val="90000"/>
              </a:lnSpc>
              <a:buClr>
                <a:srgbClr val="A20B0B"/>
              </a:buClr>
              <a:buFont typeface="Wingdings" panose="05000000000000000000" pitchFamily="2" charset="2"/>
              <a:buChar char="v"/>
            </a:pPr>
            <a:r>
              <a:rPr lang="en-US" altLang="en-US" dirty="0">
                <a:solidFill>
                  <a:schemeClr val="bg2"/>
                </a:solidFill>
                <a:latin typeface="Arial" panose="020B0604020202020204" pitchFamily="34" charset="0"/>
              </a:rPr>
              <a:t>Education</a:t>
            </a:r>
          </a:p>
          <a:p>
            <a:pPr>
              <a:lnSpc>
                <a:spcPct val="90000"/>
              </a:lnSpc>
              <a:buClr>
                <a:srgbClr val="A20B0B"/>
              </a:buClr>
              <a:buFont typeface="Wingdings" panose="05000000000000000000" pitchFamily="2" charset="2"/>
              <a:buChar char="v"/>
            </a:pPr>
            <a:r>
              <a:rPr lang="en-US" altLang="en-US" dirty="0">
                <a:solidFill>
                  <a:schemeClr val="bg2"/>
                </a:solidFill>
                <a:latin typeface="Arial" panose="020B0604020202020204" pitchFamily="34" charset="0"/>
              </a:rPr>
              <a:t>Health Care</a:t>
            </a:r>
          </a:p>
          <a:p>
            <a:pPr>
              <a:lnSpc>
                <a:spcPct val="90000"/>
              </a:lnSpc>
              <a:buClr>
                <a:srgbClr val="A20B0B"/>
              </a:buClr>
              <a:buFont typeface="Wingdings" panose="05000000000000000000" pitchFamily="2" charset="2"/>
              <a:buChar char="v"/>
            </a:pPr>
            <a:r>
              <a:rPr lang="en-US" altLang="en-US" dirty="0">
                <a:solidFill>
                  <a:schemeClr val="bg2"/>
                </a:solidFill>
                <a:latin typeface="Arial" panose="020B0604020202020204" pitchFamily="34" charset="0"/>
              </a:rPr>
              <a:t>Transportation</a:t>
            </a:r>
          </a:p>
          <a:p>
            <a:pPr>
              <a:lnSpc>
                <a:spcPct val="90000"/>
              </a:lnSpc>
              <a:buClr>
                <a:srgbClr val="A20B0B"/>
              </a:buClr>
              <a:buFont typeface="Wingdings" panose="05000000000000000000" pitchFamily="2" charset="2"/>
              <a:buChar char="v"/>
            </a:pPr>
            <a:r>
              <a:rPr lang="en-US" altLang="en-US" dirty="0">
                <a:solidFill>
                  <a:schemeClr val="bg2"/>
                </a:solidFill>
                <a:latin typeface="Arial" panose="020B0604020202020204" pitchFamily="34" charset="0"/>
              </a:rPr>
              <a:t>Housing</a:t>
            </a:r>
          </a:p>
          <a:p>
            <a:pPr>
              <a:lnSpc>
                <a:spcPct val="90000"/>
              </a:lnSpc>
              <a:buClr>
                <a:srgbClr val="A20B0B"/>
              </a:buClr>
              <a:buFont typeface="Wingdings" panose="05000000000000000000" pitchFamily="2" charset="2"/>
              <a:buChar char="v"/>
            </a:pPr>
            <a:r>
              <a:rPr lang="en-US" altLang="en-US" dirty="0">
                <a:solidFill>
                  <a:schemeClr val="bg2"/>
                </a:solidFill>
                <a:latin typeface="Arial" panose="020B0604020202020204" pitchFamily="34" charset="0"/>
              </a:rPr>
              <a:t>Faith-Based Interventions</a:t>
            </a:r>
          </a:p>
          <a:p>
            <a:pPr>
              <a:lnSpc>
                <a:spcPct val="90000"/>
              </a:lnSpc>
              <a:buClr>
                <a:srgbClr val="A20B0B"/>
              </a:buClr>
              <a:buFont typeface="Wingdings" panose="05000000000000000000" pitchFamily="2" charset="2"/>
              <a:buChar char="v"/>
            </a:pPr>
            <a:r>
              <a:rPr lang="en-US" altLang="en-US" dirty="0">
                <a:solidFill>
                  <a:schemeClr val="bg2"/>
                </a:solidFill>
                <a:latin typeface="Arial" panose="020B0604020202020204" pitchFamily="34" charset="0"/>
              </a:rPr>
              <a:t>Financial Commitment</a:t>
            </a:r>
          </a:p>
          <a:p>
            <a:pPr>
              <a:buClr>
                <a:srgbClr val="A20B0B"/>
              </a:buClr>
              <a:buFont typeface="Wingdings" panose="05000000000000000000" pitchFamily="2" charset="2"/>
              <a:buChar char="v"/>
            </a:pPr>
            <a:endParaRPr lang="en-US" altLang="en-US" dirty="0">
              <a:solidFill>
                <a:schemeClr val="bg2"/>
              </a:solidFill>
              <a:latin typeface="Arial" panose="020B0604020202020204" pitchFamily="34" charset="0"/>
            </a:endParaRPr>
          </a:p>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69">
              <a:defRPr>
                <a:solidFill>
                  <a:schemeClr val="tx1"/>
                </a:solidFill>
                <a:latin typeface="Arial" panose="020B0604020202020204" pitchFamily="34" charset="0"/>
                <a:cs typeface="Arial" panose="020B0604020202020204" pitchFamily="34" charset="0"/>
              </a:defRPr>
            </a:lvl1pPr>
            <a:lvl2pPr marL="738269" indent="-283950" defTabSz="927569">
              <a:defRPr>
                <a:solidFill>
                  <a:schemeClr val="tx1"/>
                </a:solidFill>
                <a:latin typeface="Arial" panose="020B0604020202020204" pitchFamily="34" charset="0"/>
                <a:cs typeface="Arial" panose="020B0604020202020204" pitchFamily="34" charset="0"/>
              </a:defRPr>
            </a:lvl2pPr>
            <a:lvl3pPr marL="1135799" indent="-227160" defTabSz="927569">
              <a:defRPr>
                <a:solidFill>
                  <a:schemeClr val="tx1"/>
                </a:solidFill>
                <a:latin typeface="Arial" panose="020B0604020202020204" pitchFamily="34" charset="0"/>
                <a:cs typeface="Arial" panose="020B0604020202020204" pitchFamily="34" charset="0"/>
              </a:defRPr>
            </a:lvl3pPr>
            <a:lvl4pPr marL="1590119" indent="-227160" defTabSz="927569">
              <a:defRPr>
                <a:solidFill>
                  <a:schemeClr val="tx1"/>
                </a:solidFill>
                <a:latin typeface="Arial" panose="020B0604020202020204" pitchFamily="34" charset="0"/>
                <a:cs typeface="Arial" panose="020B0604020202020204" pitchFamily="34" charset="0"/>
              </a:defRPr>
            </a:lvl4pPr>
            <a:lvl5pPr marL="2044438" indent="-227160" defTabSz="927569">
              <a:defRPr>
                <a:solidFill>
                  <a:schemeClr val="tx1"/>
                </a:solidFill>
                <a:latin typeface="Arial" panose="020B0604020202020204" pitchFamily="34" charset="0"/>
                <a:cs typeface="Arial" panose="020B0604020202020204" pitchFamily="34" charset="0"/>
              </a:defRPr>
            </a:lvl5pPr>
            <a:lvl6pPr marL="2498758"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3078"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7397"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1717" indent="-227160" defTabSz="9275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FAC526-9781-43A7-B53D-2EE315DFFD42}" type="slidenum">
              <a:rPr lang="en-US" altLang="en-US" smtClean="0"/>
              <a:pPr/>
              <a:t>18</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19</a:t>
            </a:fld>
            <a:endParaRPr lang="en-US" altLang="en-US" dirty="0"/>
          </a:p>
        </p:txBody>
      </p:sp>
    </p:spTree>
    <p:extLst>
      <p:ext uri="{BB962C8B-B14F-4D97-AF65-F5344CB8AC3E}">
        <p14:creationId xmlns:p14="http://schemas.microsoft.com/office/powerpoint/2010/main" val="2883988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2</a:t>
            </a:fld>
            <a:endParaRPr lang="en-US" altLang="en-US" dirty="0"/>
          </a:p>
        </p:txBody>
      </p:sp>
    </p:spTree>
    <p:extLst>
      <p:ext uri="{BB962C8B-B14F-4D97-AF65-F5344CB8AC3E}">
        <p14:creationId xmlns:p14="http://schemas.microsoft.com/office/powerpoint/2010/main" val="564975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20</a:t>
            </a:fld>
            <a:endParaRPr lang="en-US" altLang="en-US" dirty="0"/>
          </a:p>
        </p:txBody>
      </p:sp>
    </p:spTree>
    <p:extLst>
      <p:ext uri="{BB962C8B-B14F-4D97-AF65-F5344CB8AC3E}">
        <p14:creationId xmlns:p14="http://schemas.microsoft.com/office/powerpoint/2010/main" val="1555725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81100" y="696913"/>
            <a:ext cx="4594225" cy="3446462"/>
          </a:xfrm>
          <a:ln/>
        </p:spPr>
      </p:sp>
      <p:sp>
        <p:nvSpPr>
          <p:cNvPr id="36867" name="Rectangle 3"/>
          <p:cNvSpPr>
            <a:spLocks noGrp="1" noChangeArrowheads="1"/>
          </p:cNvSpPr>
          <p:nvPr>
            <p:ph type="body" idx="1"/>
          </p:nvPr>
        </p:nvSpPr>
        <p:spPr>
          <a:xfrm>
            <a:off x="927777" y="4380065"/>
            <a:ext cx="5099620" cy="4151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3</a:t>
            </a:fld>
            <a:endParaRPr lang="en-US" altLang="en-US" dirty="0"/>
          </a:p>
        </p:txBody>
      </p:sp>
    </p:spTree>
    <p:extLst>
      <p:ext uri="{BB962C8B-B14F-4D97-AF65-F5344CB8AC3E}">
        <p14:creationId xmlns:p14="http://schemas.microsoft.com/office/powerpoint/2010/main" val="281594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4</a:t>
            </a:fld>
            <a:endParaRPr lang="en-US" altLang="en-US" dirty="0"/>
          </a:p>
        </p:txBody>
      </p:sp>
    </p:spTree>
    <p:extLst>
      <p:ext uri="{BB962C8B-B14F-4D97-AF65-F5344CB8AC3E}">
        <p14:creationId xmlns:p14="http://schemas.microsoft.com/office/powerpoint/2010/main" val="1064255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5</a:t>
            </a:fld>
            <a:endParaRPr lang="en-US" altLang="en-US" dirty="0"/>
          </a:p>
        </p:txBody>
      </p:sp>
    </p:spTree>
    <p:extLst>
      <p:ext uri="{BB962C8B-B14F-4D97-AF65-F5344CB8AC3E}">
        <p14:creationId xmlns:p14="http://schemas.microsoft.com/office/powerpoint/2010/main" val="65914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6</a:t>
            </a:fld>
            <a:endParaRPr lang="en-US" altLang="en-US" dirty="0"/>
          </a:p>
        </p:txBody>
      </p:sp>
    </p:spTree>
    <p:extLst>
      <p:ext uri="{BB962C8B-B14F-4D97-AF65-F5344CB8AC3E}">
        <p14:creationId xmlns:p14="http://schemas.microsoft.com/office/powerpoint/2010/main" val="1027049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7</a:t>
            </a:fld>
            <a:endParaRPr lang="en-US" altLang="en-US" dirty="0"/>
          </a:p>
        </p:txBody>
      </p:sp>
    </p:spTree>
    <p:extLst>
      <p:ext uri="{BB962C8B-B14F-4D97-AF65-F5344CB8AC3E}">
        <p14:creationId xmlns:p14="http://schemas.microsoft.com/office/powerpoint/2010/main" val="166762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8</a:t>
            </a:fld>
            <a:endParaRPr lang="en-US" altLang="en-US" dirty="0"/>
          </a:p>
        </p:txBody>
      </p:sp>
    </p:spTree>
    <p:extLst>
      <p:ext uri="{BB962C8B-B14F-4D97-AF65-F5344CB8AC3E}">
        <p14:creationId xmlns:p14="http://schemas.microsoft.com/office/powerpoint/2010/main" val="1705751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93ABAF-E3D3-49C7-B536-C79849927629}" type="slidenum">
              <a:rPr lang="en-US" altLang="en-US" smtClean="0"/>
              <a:pPr>
                <a:defRPr/>
              </a:pPr>
              <a:t>9</a:t>
            </a:fld>
            <a:endParaRPr lang="en-US" altLang="en-US" dirty="0"/>
          </a:p>
        </p:txBody>
      </p:sp>
    </p:spTree>
    <p:extLst>
      <p:ext uri="{BB962C8B-B14F-4D97-AF65-F5344CB8AC3E}">
        <p14:creationId xmlns:p14="http://schemas.microsoft.com/office/powerpoint/2010/main" val="14136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solidFill>
                  <a:srgbClr val="660000"/>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4"/>
          <p:cNvSpPr>
            <a:spLocks noGrp="1" noChangeArrowheads="1"/>
          </p:cNvSpPr>
          <p:nvPr>
            <p:ph type="sldNum" sz="quarter" idx="11"/>
          </p:nvPr>
        </p:nvSpPr>
        <p:spPr>
          <a:ln/>
        </p:spPr>
        <p:txBody>
          <a:bodyPr/>
          <a:lstStyle>
            <a:lvl1pPr>
              <a:defRPr/>
            </a:lvl1pPr>
          </a:lstStyle>
          <a:p>
            <a:pPr>
              <a:defRPr/>
            </a:pPr>
            <a:fld id="{0BEFEC8C-E5D9-4365-AE94-E3EB38D6DE2B}" type="slidenum">
              <a:rPr lang="en-US" altLang="en-US"/>
              <a:pPr>
                <a:defRPr/>
              </a:pPr>
              <a:t>‹#›</a:t>
            </a:fld>
            <a:endParaRPr lang="en-US" altLang="en-US" dirty="0"/>
          </a:p>
        </p:txBody>
      </p:sp>
    </p:spTree>
    <p:extLst>
      <p:ext uri="{BB962C8B-B14F-4D97-AF65-F5344CB8AC3E}">
        <p14:creationId xmlns:p14="http://schemas.microsoft.com/office/powerpoint/2010/main" val="247072075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8229600" cy="639762"/>
          </a:xfrm>
          <a:prstGeom prst="rect">
            <a:avLst/>
          </a:prstGeom>
        </p:spPr>
        <p:txBody>
          <a:bodyPr/>
          <a:lstStyle>
            <a:lvl1pPr algn="ctr">
              <a:defRPr sz="4000">
                <a:solidFill>
                  <a:srgbClr val="660000"/>
                </a:solidFill>
                <a:latin typeface="Arial" pitchFamily="34" charset="0"/>
                <a:cs typeface="Arial"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4"/>
          <p:cNvSpPr>
            <a:spLocks noGrp="1" noChangeArrowheads="1"/>
          </p:cNvSpPr>
          <p:nvPr>
            <p:ph type="sldNum" sz="quarter" idx="11"/>
          </p:nvPr>
        </p:nvSpPr>
        <p:spPr>
          <a:ln/>
        </p:spPr>
        <p:txBody>
          <a:bodyPr/>
          <a:lstStyle>
            <a:lvl1pPr>
              <a:defRPr/>
            </a:lvl1pPr>
          </a:lstStyle>
          <a:p>
            <a:pPr>
              <a:defRPr/>
            </a:pPr>
            <a:fld id="{6246AD4E-8EAB-40D4-AEA7-A5F82B479BA1}" type="slidenum">
              <a:rPr lang="en-US" altLang="en-US"/>
              <a:pPr>
                <a:defRPr/>
              </a:pPr>
              <a:t>‹#›</a:t>
            </a:fld>
            <a:endParaRPr lang="en-US" altLang="en-US" dirty="0"/>
          </a:p>
        </p:txBody>
      </p:sp>
    </p:spTree>
    <p:extLst>
      <p:ext uri="{BB962C8B-B14F-4D97-AF65-F5344CB8AC3E}">
        <p14:creationId xmlns:p14="http://schemas.microsoft.com/office/powerpoint/2010/main" val="94661777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4"/>
          <p:cNvSpPr>
            <a:spLocks noGrp="1" noChangeArrowheads="1"/>
          </p:cNvSpPr>
          <p:nvPr>
            <p:ph type="sldNum" sz="quarter" idx="11"/>
          </p:nvPr>
        </p:nvSpPr>
        <p:spPr>
          <a:ln/>
        </p:spPr>
        <p:txBody>
          <a:bodyPr/>
          <a:lstStyle>
            <a:lvl1pPr>
              <a:defRPr/>
            </a:lvl1pPr>
          </a:lstStyle>
          <a:p>
            <a:pPr>
              <a:defRPr/>
            </a:pPr>
            <a:fld id="{81F1C116-9AE6-4883-8A67-35B64A013022}" type="slidenum">
              <a:rPr lang="en-US" altLang="en-US"/>
              <a:pPr>
                <a:defRPr/>
              </a:pPr>
              <a:t>‹#›</a:t>
            </a:fld>
            <a:endParaRPr lang="en-US" altLang="en-US" dirty="0"/>
          </a:p>
        </p:txBody>
      </p:sp>
    </p:spTree>
    <p:extLst>
      <p:ext uri="{BB962C8B-B14F-4D97-AF65-F5344CB8AC3E}">
        <p14:creationId xmlns:p14="http://schemas.microsoft.com/office/powerpoint/2010/main" val="7540414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8229600" cy="639762"/>
          </a:xfrm>
          <a:prstGeom prst="rect">
            <a:avLst/>
          </a:prstGeom>
        </p:spPr>
        <p:txBody>
          <a:bodyPr/>
          <a:lstStyle>
            <a:lvl1pPr algn="ctr">
              <a:defRPr sz="4000">
                <a:solidFill>
                  <a:srgbClr val="660000"/>
                </a:solidFill>
                <a:latin typeface="Arial" pitchFamily="34" charset="0"/>
                <a:cs typeface="Arial"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724025"/>
            <a:ext cx="3810000" cy="4524375"/>
          </a:xfrm>
        </p:spPr>
        <p:txBody>
          <a:bodyPr/>
          <a:lstStyle/>
          <a:p>
            <a:pPr lvl="0"/>
            <a:endParaRPr lang="en-US" noProof="0" dirty="0"/>
          </a:p>
        </p:txBody>
      </p:sp>
      <p:sp>
        <p:nvSpPr>
          <p:cNvPr id="4" name="Text Placeholder 3"/>
          <p:cNvSpPr>
            <a:spLocks noGrp="1"/>
          </p:cNvSpPr>
          <p:nvPr>
            <p:ph type="body" sz="half" idx="2"/>
          </p:nvPr>
        </p:nvSpPr>
        <p:spPr>
          <a:xfrm>
            <a:off x="4648200" y="1724025"/>
            <a:ext cx="38100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4"/>
          <p:cNvSpPr>
            <a:spLocks noGrp="1" noChangeArrowheads="1"/>
          </p:cNvSpPr>
          <p:nvPr>
            <p:ph type="sldNum" sz="quarter" idx="11"/>
          </p:nvPr>
        </p:nvSpPr>
        <p:spPr>
          <a:ln/>
        </p:spPr>
        <p:txBody>
          <a:bodyPr/>
          <a:lstStyle>
            <a:lvl1pPr>
              <a:defRPr/>
            </a:lvl1pPr>
          </a:lstStyle>
          <a:p>
            <a:pPr>
              <a:defRPr/>
            </a:pPr>
            <a:fld id="{B329D3BB-C111-4EE4-AED6-3FF3D32E44B9}" type="slidenum">
              <a:rPr lang="en-US" altLang="en-US"/>
              <a:pPr>
                <a:defRPr/>
              </a:pPr>
              <a:t>‹#›</a:t>
            </a:fld>
            <a:endParaRPr lang="en-US" altLang="en-US" dirty="0"/>
          </a:p>
        </p:txBody>
      </p:sp>
    </p:spTree>
    <p:extLst>
      <p:ext uri="{BB962C8B-B14F-4D97-AF65-F5344CB8AC3E}">
        <p14:creationId xmlns:p14="http://schemas.microsoft.com/office/powerpoint/2010/main" val="17964723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724025"/>
            <a:ext cx="7772400" cy="4524375"/>
          </a:xfrm>
        </p:spPr>
        <p:txBody>
          <a:bodyPr/>
          <a:lstStyle/>
          <a:p>
            <a:pPr lvl="0"/>
            <a:endParaRPr lang="en-US" noProof="0" dirty="0"/>
          </a:p>
        </p:txBody>
      </p:sp>
      <p:sp>
        <p:nvSpPr>
          <p:cNvPr id="4"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4"/>
          <p:cNvSpPr>
            <a:spLocks noGrp="1" noChangeArrowheads="1"/>
          </p:cNvSpPr>
          <p:nvPr>
            <p:ph type="sldNum" sz="quarter" idx="11"/>
          </p:nvPr>
        </p:nvSpPr>
        <p:spPr>
          <a:ln/>
        </p:spPr>
        <p:txBody>
          <a:bodyPr/>
          <a:lstStyle>
            <a:lvl1pPr>
              <a:defRPr/>
            </a:lvl1pPr>
          </a:lstStyle>
          <a:p>
            <a:pPr>
              <a:defRPr/>
            </a:pPr>
            <a:fld id="{B0EB5B84-44E9-453C-A1CB-1ADB2BD78FEF}" type="slidenum">
              <a:rPr lang="en-US" altLang="en-US"/>
              <a:pPr>
                <a:defRPr/>
              </a:pPr>
              <a:t>‹#›</a:t>
            </a:fld>
            <a:endParaRPr lang="en-US" altLang="en-US" dirty="0"/>
          </a:p>
        </p:txBody>
      </p:sp>
    </p:spTree>
    <p:extLst>
      <p:ext uri="{BB962C8B-B14F-4D97-AF65-F5344CB8AC3E}">
        <p14:creationId xmlns:p14="http://schemas.microsoft.com/office/powerpoint/2010/main" val="238698492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724025"/>
            <a:ext cx="38100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724025"/>
            <a:ext cx="38100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4"/>
          <p:cNvSpPr>
            <a:spLocks noGrp="1" noChangeArrowheads="1"/>
          </p:cNvSpPr>
          <p:nvPr>
            <p:ph type="sldNum" sz="quarter" idx="11"/>
          </p:nvPr>
        </p:nvSpPr>
        <p:spPr>
          <a:ln/>
        </p:spPr>
        <p:txBody>
          <a:bodyPr/>
          <a:lstStyle>
            <a:lvl1pPr>
              <a:defRPr/>
            </a:lvl1pPr>
          </a:lstStyle>
          <a:p>
            <a:pPr>
              <a:defRPr/>
            </a:pPr>
            <a:fld id="{A038DBCA-ECD1-43D1-9AF3-E327ABE87A23}" type="slidenum">
              <a:rPr lang="en-US" altLang="en-US"/>
              <a:pPr>
                <a:defRPr/>
              </a:pPr>
              <a:t>‹#›</a:t>
            </a:fld>
            <a:endParaRPr lang="en-US" altLang="en-US" dirty="0"/>
          </a:p>
        </p:txBody>
      </p:sp>
    </p:spTree>
    <p:extLst>
      <p:ext uri="{BB962C8B-B14F-4D97-AF65-F5344CB8AC3E}">
        <p14:creationId xmlns:p14="http://schemas.microsoft.com/office/powerpoint/2010/main" val="144437909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724025"/>
            <a:ext cx="38100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24025"/>
            <a:ext cx="38100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4"/>
          <p:cNvSpPr>
            <a:spLocks noGrp="1" noChangeArrowheads="1"/>
          </p:cNvSpPr>
          <p:nvPr>
            <p:ph type="sldNum" sz="quarter" idx="11"/>
          </p:nvPr>
        </p:nvSpPr>
        <p:spPr>
          <a:ln/>
        </p:spPr>
        <p:txBody>
          <a:bodyPr/>
          <a:lstStyle>
            <a:lvl1pPr>
              <a:defRPr/>
            </a:lvl1pPr>
          </a:lstStyle>
          <a:p>
            <a:pPr>
              <a:defRPr/>
            </a:pPr>
            <a:fld id="{FE032217-1A86-4CCE-BB33-B43A0A8E7319}" type="slidenum">
              <a:rPr lang="en-US" altLang="en-US"/>
              <a:pPr>
                <a:defRPr/>
              </a:pPr>
              <a:t>‹#›</a:t>
            </a:fld>
            <a:endParaRPr lang="en-US" altLang="en-US" dirty="0"/>
          </a:p>
        </p:txBody>
      </p:sp>
    </p:spTree>
    <p:extLst>
      <p:ext uri="{BB962C8B-B14F-4D97-AF65-F5344CB8AC3E}">
        <p14:creationId xmlns:p14="http://schemas.microsoft.com/office/powerpoint/2010/main" val="160082232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1430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676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a:prstGeom prst="rect">
            <a:avLst/>
          </a:prstGeom>
        </p:spPr>
        <p:txBody>
          <a:bodyPr/>
          <a:lstStyle>
            <a:lvl1pPr algn="ctr">
              <a:defRPr sz="4000">
                <a:solidFill>
                  <a:srgbClr val="660000"/>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a:solidFill>
                  <a:schemeClr val="tx1"/>
                </a:solidFill>
              </a:defRPr>
            </a:lvl1pPr>
            <a:lvl3pPr>
              <a:defRPr>
                <a:solidFill>
                  <a:srgbClr val="E87511"/>
                </a:solidFill>
              </a:defRPr>
            </a:lvl3pPr>
            <a:lvl4pPr>
              <a:defRPr>
                <a:solidFill>
                  <a:srgbClr val="E87511"/>
                </a:solidFill>
              </a:defRPr>
            </a:lvl4pPr>
            <a:lvl5pPr>
              <a:defRPr>
                <a:solidFill>
                  <a:srgbClr val="E8751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4"/>
          <p:cNvSpPr>
            <a:spLocks noGrp="1" noChangeArrowheads="1"/>
          </p:cNvSpPr>
          <p:nvPr>
            <p:ph type="sldNum" sz="quarter" idx="11"/>
          </p:nvPr>
        </p:nvSpPr>
        <p:spPr>
          <a:ln/>
        </p:spPr>
        <p:txBody>
          <a:bodyPr/>
          <a:lstStyle>
            <a:lvl1pPr>
              <a:defRPr/>
            </a:lvl1pPr>
          </a:lstStyle>
          <a:p>
            <a:pPr>
              <a:defRPr/>
            </a:pPr>
            <a:fld id="{87934BAB-2403-4AEF-A641-2B06070ACF7C}" type="slidenum">
              <a:rPr lang="en-US" altLang="en-US"/>
              <a:pPr>
                <a:defRPr/>
              </a:pPr>
              <a:t>‹#›</a:t>
            </a:fld>
            <a:endParaRPr lang="en-US" altLang="en-US" dirty="0"/>
          </a:p>
        </p:txBody>
      </p:sp>
    </p:spTree>
    <p:extLst>
      <p:ext uri="{BB962C8B-B14F-4D97-AF65-F5344CB8AC3E}">
        <p14:creationId xmlns:p14="http://schemas.microsoft.com/office/powerpoint/2010/main" val="23627573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4"/>
          <p:cNvSpPr>
            <a:spLocks noGrp="1" noChangeArrowheads="1"/>
          </p:cNvSpPr>
          <p:nvPr>
            <p:ph type="sldNum" sz="quarter" idx="11"/>
          </p:nvPr>
        </p:nvSpPr>
        <p:spPr>
          <a:ln/>
        </p:spPr>
        <p:txBody>
          <a:bodyPr/>
          <a:lstStyle>
            <a:lvl1pPr>
              <a:defRPr/>
            </a:lvl1pPr>
          </a:lstStyle>
          <a:p>
            <a:pPr>
              <a:defRPr/>
            </a:pPr>
            <a:fld id="{36E01855-708B-4AD4-964E-2BFBF2869D18}" type="slidenum">
              <a:rPr lang="en-US" altLang="en-US"/>
              <a:pPr>
                <a:defRPr/>
              </a:pPr>
              <a:t>‹#›</a:t>
            </a:fld>
            <a:endParaRPr lang="en-US" altLang="en-US" dirty="0"/>
          </a:p>
        </p:txBody>
      </p:sp>
    </p:spTree>
    <p:extLst>
      <p:ext uri="{BB962C8B-B14F-4D97-AF65-F5344CB8AC3E}">
        <p14:creationId xmlns:p14="http://schemas.microsoft.com/office/powerpoint/2010/main" val="16970410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85800" y="1724025"/>
            <a:ext cx="38100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24025"/>
            <a:ext cx="38100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4"/>
          <p:cNvSpPr>
            <a:spLocks noGrp="1" noChangeArrowheads="1"/>
          </p:cNvSpPr>
          <p:nvPr>
            <p:ph type="sldNum" sz="quarter" idx="11"/>
          </p:nvPr>
        </p:nvSpPr>
        <p:spPr>
          <a:ln/>
        </p:spPr>
        <p:txBody>
          <a:bodyPr/>
          <a:lstStyle>
            <a:lvl1pPr>
              <a:defRPr/>
            </a:lvl1pPr>
          </a:lstStyle>
          <a:p>
            <a:pPr>
              <a:defRPr/>
            </a:pPr>
            <a:fld id="{C2C24C7B-B582-4BD0-87D0-91459BC50C07}" type="slidenum">
              <a:rPr lang="en-US" altLang="en-US"/>
              <a:pPr>
                <a:defRPr/>
              </a:pPr>
              <a:t>‹#›</a:t>
            </a:fld>
            <a:endParaRPr lang="en-US" altLang="en-US" dirty="0"/>
          </a:p>
        </p:txBody>
      </p:sp>
    </p:spTree>
    <p:extLst>
      <p:ext uri="{BB962C8B-B14F-4D97-AF65-F5344CB8AC3E}">
        <p14:creationId xmlns:p14="http://schemas.microsoft.com/office/powerpoint/2010/main" val="358329046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4"/>
          <p:cNvSpPr>
            <a:spLocks noGrp="1" noChangeArrowheads="1"/>
          </p:cNvSpPr>
          <p:nvPr>
            <p:ph type="sldNum" sz="quarter" idx="11"/>
          </p:nvPr>
        </p:nvSpPr>
        <p:spPr>
          <a:ln/>
        </p:spPr>
        <p:txBody>
          <a:bodyPr/>
          <a:lstStyle>
            <a:lvl1pPr>
              <a:defRPr/>
            </a:lvl1pPr>
          </a:lstStyle>
          <a:p>
            <a:pPr>
              <a:defRPr/>
            </a:pPr>
            <a:fld id="{219875F1-1D90-42D8-A529-17930165224F}" type="slidenum">
              <a:rPr lang="en-US" altLang="en-US"/>
              <a:pPr>
                <a:defRPr/>
              </a:pPr>
              <a:t>‹#›</a:t>
            </a:fld>
            <a:endParaRPr lang="en-US" altLang="en-US" dirty="0"/>
          </a:p>
        </p:txBody>
      </p:sp>
    </p:spTree>
    <p:extLst>
      <p:ext uri="{BB962C8B-B14F-4D97-AF65-F5344CB8AC3E}">
        <p14:creationId xmlns:p14="http://schemas.microsoft.com/office/powerpoint/2010/main" val="154743062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4"/>
          <p:cNvSpPr>
            <a:spLocks noGrp="1" noChangeArrowheads="1"/>
          </p:cNvSpPr>
          <p:nvPr>
            <p:ph type="sldNum" sz="quarter" idx="11"/>
          </p:nvPr>
        </p:nvSpPr>
        <p:spPr>
          <a:ln/>
        </p:spPr>
        <p:txBody>
          <a:bodyPr/>
          <a:lstStyle>
            <a:lvl1pPr>
              <a:defRPr/>
            </a:lvl1pPr>
          </a:lstStyle>
          <a:p>
            <a:pPr>
              <a:defRPr/>
            </a:pPr>
            <a:fld id="{76B68732-818F-48F4-8C00-E1848498A4B4}" type="slidenum">
              <a:rPr lang="en-US" altLang="en-US"/>
              <a:pPr>
                <a:defRPr/>
              </a:pPr>
              <a:t>‹#›</a:t>
            </a:fld>
            <a:endParaRPr lang="en-US" altLang="en-US" dirty="0"/>
          </a:p>
        </p:txBody>
      </p:sp>
    </p:spTree>
    <p:extLst>
      <p:ext uri="{BB962C8B-B14F-4D97-AF65-F5344CB8AC3E}">
        <p14:creationId xmlns:p14="http://schemas.microsoft.com/office/powerpoint/2010/main" val="118829935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4"/>
          <p:cNvSpPr>
            <a:spLocks noGrp="1" noChangeArrowheads="1"/>
          </p:cNvSpPr>
          <p:nvPr>
            <p:ph type="sldNum" sz="quarter" idx="11"/>
          </p:nvPr>
        </p:nvSpPr>
        <p:spPr>
          <a:ln/>
        </p:spPr>
        <p:txBody>
          <a:bodyPr/>
          <a:lstStyle>
            <a:lvl1pPr>
              <a:defRPr/>
            </a:lvl1pPr>
          </a:lstStyle>
          <a:p>
            <a:pPr>
              <a:defRPr/>
            </a:pPr>
            <a:fld id="{C8C0078A-3B78-482A-8711-6B56CA1888FB}" type="slidenum">
              <a:rPr lang="en-US" altLang="en-US"/>
              <a:pPr>
                <a:defRPr/>
              </a:pPr>
              <a:t>‹#›</a:t>
            </a:fld>
            <a:endParaRPr lang="en-US" altLang="en-US" dirty="0"/>
          </a:p>
        </p:txBody>
      </p:sp>
    </p:spTree>
    <p:extLst>
      <p:ext uri="{BB962C8B-B14F-4D97-AF65-F5344CB8AC3E}">
        <p14:creationId xmlns:p14="http://schemas.microsoft.com/office/powerpoint/2010/main" val="329158484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660000"/>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4"/>
          <p:cNvSpPr>
            <a:spLocks noGrp="1" noChangeArrowheads="1"/>
          </p:cNvSpPr>
          <p:nvPr>
            <p:ph type="sldNum" sz="quarter" idx="11"/>
          </p:nvPr>
        </p:nvSpPr>
        <p:spPr>
          <a:ln/>
        </p:spPr>
        <p:txBody>
          <a:bodyPr/>
          <a:lstStyle>
            <a:lvl1pPr>
              <a:defRPr/>
            </a:lvl1pPr>
          </a:lstStyle>
          <a:p>
            <a:pPr>
              <a:defRPr/>
            </a:pPr>
            <a:fld id="{EC258D8B-4DC4-4B64-BAD6-E6A096E648A1}" type="slidenum">
              <a:rPr lang="en-US" altLang="en-US"/>
              <a:pPr>
                <a:defRPr/>
              </a:pPr>
              <a:t>‹#›</a:t>
            </a:fld>
            <a:endParaRPr lang="en-US" altLang="en-US" dirty="0"/>
          </a:p>
        </p:txBody>
      </p:sp>
    </p:spTree>
    <p:extLst>
      <p:ext uri="{BB962C8B-B14F-4D97-AF65-F5344CB8AC3E}">
        <p14:creationId xmlns:p14="http://schemas.microsoft.com/office/powerpoint/2010/main" val="32191677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660000"/>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4"/>
          <p:cNvSpPr>
            <a:spLocks noGrp="1" noChangeArrowheads="1"/>
          </p:cNvSpPr>
          <p:nvPr>
            <p:ph type="sldNum" sz="quarter" idx="11"/>
          </p:nvPr>
        </p:nvSpPr>
        <p:spPr>
          <a:ln/>
        </p:spPr>
        <p:txBody>
          <a:bodyPr/>
          <a:lstStyle>
            <a:lvl1pPr>
              <a:defRPr/>
            </a:lvl1pPr>
          </a:lstStyle>
          <a:p>
            <a:pPr>
              <a:defRPr/>
            </a:pPr>
            <a:fld id="{1B3A1334-0A4B-4384-98C7-E59654CDE369}" type="slidenum">
              <a:rPr lang="en-US" altLang="en-US"/>
              <a:pPr>
                <a:defRPr/>
              </a:pPr>
              <a:t>‹#›</a:t>
            </a:fld>
            <a:endParaRPr lang="en-US" altLang="en-US" dirty="0"/>
          </a:p>
        </p:txBody>
      </p:sp>
    </p:spTree>
    <p:extLst>
      <p:ext uri="{BB962C8B-B14F-4D97-AF65-F5344CB8AC3E}">
        <p14:creationId xmlns:p14="http://schemas.microsoft.com/office/powerpoint/2010/main" val="40165837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85800" y="1724025"/>
            <a:ext cx="7772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0595" name="Rectangle 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dirty="0"/>
          </a:p>
        </p:txBody>
      </p:sp>
      <p:sp>
        <p:nvSpPr>
          <p:cNvPr id="110596" name="Rectangle 4"/>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04B2E3D-3B69-4391-82B6-F49F14FA18AA}" type="slidenum">
              <a:rPr lang="en-US" altLang="en-US"/>
              <a:pPr>
                <a:defRPr/>
              </a:pPr>
              <a:t>‹#›</a:t>
            </a:fld>
            <a:endParaRPr lang="en-US" altLang="en-US" dirty="0"/>
          </a:p>
        </p:txBody>
      </p:sp>
      <p:sp>
        <p:nvSpPr>
          <p:cNvPr id="1029" name="Text Box 5"/>
          <p:cNvSpPr txBox="1">
            <a:spLocks noChangeArrowheads="1"/>
          </p:cNvSpPr>
          <p:nvPr userDrawn="1"/>
        </p:nvSpPr>
        <p:spPr bwMode="auto">
          <a:xfrm>
            <a:off x="6400800" y="6424613"/>
            <a:ext cx="22098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50000"/>
              </a:lnSpc>
              <a:spcBef>
                <a:spcPct val="50000"/>
              </a:spcBef>
              <a:defRPr/>
            </a:pPr>
            <a:r>
              <a:rPr lang="en-US" altLang="en-US" sz="1100" b="1" dirty="0">
                <a:solidFill>
                  <a:srgbClr val="660000"/>
                </a:solidFill>
                <a:latin typeface="Franklin Gothic Medium Cond" pitchFamily="34" charset="0"/>
              </a:rPr>
              <a:t>CENTER FOR GERONTOLOGY</a:t>
            </a:r>
          </a:p>
          <a:p>
            <a:pPr algn="ctr" eaLnBrk="1" hangingPunct="1">
              <a:lnSpc>
                <a:spcPct val="50000"/>
              </a:lnSpc>
              <a:spcBef>
                <a:spcPct val="50000"/>
              </a:spcBef>
              <a:defRPr/>
            </a:pPr>
            <a:r>
              <a:rPr lang="en-US" altLang="en-US" sz="1100" dirty="0">
                <a:latin typeface="Franklin Gothic Medium Cond" pitchFamily="34" charset="0"/>
              </a:rPr>
              <a:t>www.gerontology.vt.edu</a:t>
            </a:r>
          </a:p>
        </p:txBody>
      </p:sp>
      <p:pic>
        <p:nvPicPr>
          <p:cNvPr id="1030" name="Picture 11" descr="vt_shield_tag_onwhite2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200" y="266700"/>
            <a:ext cx="21907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7"/>
          <p:cNvSpPr>
            <a:spLocks noChangeShapeType="1"/>
          </p:cNvSpPr>
          <p:nvPr userDrawn="1"/>
        </p:nvSpPr>
        <p:spPr bwMode="auto">
          <a:xfrm>
            <a:off x="228600" y="685800"/>
            <a:ext cx="0" cy="58674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32" name="Line 18"/>
          <p:cNvSpPr>
            <a:spLocks noChangeShapeType="1"/>
          </p:cNvSpPr>
          <p:nvPr userDrawn="1"/>
        </p:nvSpPr>
        <p:spPr bwMode="auto">
          <a:xfrm>
            <a:off x="228600" y="6553200"/>
            <a:ext cx="632460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1033" name="Picture 11"/>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8372475" y="6324600"/>
            <a:ext cx="3905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ransition/>
  <p:txStyles>
    <p:titleStyle>
      <a:lvl1pPr algn="l" rtl="0" eaLnBrk="0" fontAlgn="base" hangingPunct="0">
        <a:spcBef>
          <a:spcPct val="0"/>
        </a:spcBef>
        <a:spcAft>
          <a:spcPct val="0"/>
        </a:spcAft>
        <a:defRPr sz="4400" b="1">
          <a:solidFill>
            <a:srgbClr val="8E2344"/>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rgbClr val="8E2344"/>
          </a:solidFill>
          <a:effectLst>
            <a:outerShdw blurRad="38100" dist="38100" dir="2700000" algn="tl">
              <a:srgbClr val="C0C0C0"/>
            </a:outerShdw>
          </a:effectLst>
          <a:latin typeface="Franklin Gothic Demi" pitchFamily="34" charset="0"/>
        </a:defRPr>
      </a:lvl2pPr>
      <a:lvl3pPr algn="l" rtl="0" eaLnBrk="0" fontAlgn="base" hangingPunct="0">
        <a:spcBef>
          <a:spcPct val="0"/>
        </a:spcBef>
        <a:spcAft>
          <a:spcPct val="0"/>
        </a:spcAft>
        <a:defRPr sz="4400" b="1">
          <a:solidFill>
            <a:srgbClr val="8E2344"/>
          </a:solidFill>
          <a:effectLst>
            <a:outerShdw blurRad="38100" dist="38100" dir="2700000" algn="tl">
              <a:srgbClr val="C0C0C0"/>
            </a:outerShdw>
          </a:effectLst>
          <a:latin typeface="Franklin Gothic Demi" pitchFamily="34" charset="0"/>
        </a:defRPr>
      </a:lvl3pPr>
      <a:lvl4pPr algn="l" rtl="0" eaLnBrk="0" fontAlgn="base" hangingPunct="0">
        <a:spcBef>
          <a:spcPct val="0"/>
        </a:spcBef>
        <a:spcAft>
          <a:spcPct val="0"/>
        </a:spcAft>
        <a:defRPr sz="4400" b="1">
          <a:solidFill>
            <a:srgbClr val="8E2344"/>
          </a:solidFill>
          <a:effectLst>
            <a:outerShdw blurRad="38100" dist="38100" dir="2700000" algn="tl">
              <a:srgbClr val="C0C0C0"/>
            </a:outerShdw>
          </a:effectLst>
          <a:latin typeface="Franklin Gothic Demi" pitchFamily="34" charset="0"/>
        </a:defRPr>
      </a:lvl4pPr>
      <a:lvl5pPr algn="l" rtl="0" eaLnBrk="0" fontAlgn="base" hangingPunct="0">
        <a:spcBef>
          <a:spcPct val="0"/>
        </a:spcBef>
        <a:spcAft>
          <a:spcPct val="0"/>
        </a:spcAft>
        <a:defRPr sz="4400" b="1">
          <a:solidFill>
            <a:srgbClr val="8E2344"/>
          </a:solidFill>
          <a:effectLst>
            <a:outerShdw blurRad="38100" dist="38100" dir="2700000" algn="tl">
              <a:srgbClr val="C0C0C0"/>
            </a:outerShdw>
          </a:effectLst>
          <a:latin typeface="Franklin Gothic Demi" pitchFamily="34" charset="0"/>
        </a:defRPr>
      </a:lvl5pPr>
      <a:lvl6pPr marL="457200" algn="l" rtl="0" fontAlgn="base">
        <a:spcBef>
          <a:spcPct val="0"/>
        </a:spcBef>
        <a:spcAft>
          <a:spcPct val="0"/>
        </a:spcAft>
        <a:defRPr sz="4400" b="1">
          <a:solidFill>
            <a:srgbClr val="8E2344"/>
          </a:solidFill>
          <a:effectLst>
            <a:outerShdw blurRad="38100" dist="38100" dir="2700000" algn="tl">
              <a:srgbClr val="C0C0C0"/>
            </a:outerShdw>
          </a:effectLst>
          <a:latin typeface="Franklin Gothic Demi" pitchFamily="34" charset="0"/>
        </a:defRPr>
      </a:lvl6pPr>
      <a:lvl7pPr marL="914400" algn="l" rtl="0" fontAlgn="base">
        <a:spcBef>
          <a:spcPct val="0"/>
        </a:spcBef>
        <a:spcAft>
          <a:spcPct val="0"/>
        </a:spcAft>
        <a:defRPr sz="4400" b="1">
          <a:solidFill>
            <a:srgbClr val="8E2344"/>
          </a:solidFill>
          <a:effectLst>
            <a:outerShdw blurRad="38100" dist="38100" dir="2700000" algn="tl">
              <a:srgbClr val="C0C0C0"/>
            </a:outerShdw>
          </a:effectLst>
          <a:latin typeface="Franklin Gothic Demi" pitchFamily="34" charset="0"/>
        </a:defRPr>
      </a:lvl7pPr>
      <a:lvl8pPr marL="1371600" algn="l" rtl="0" fontAlgn="base">
        <a:spcBef>
          <a:spcPct val="0"/>
        </a:spcBef>
        <a:spcAft>
          <a:spcPct val="0"/>
        </a:spcAft>
        <a:defRPr sz="4400" b="1">
          <a:solidFill>
            <a:srgbClr val="8E2344"/>
          </a:solidFill>
          <a:effectLst>
            <a:outerShdw blurRad="38100" dist="38100" dir="2700000" algn="tl">
              <a:srgbClr val="C0C0C0"/>
            </a:outerShdw>
          </a:effectLst>
          <a:latin typeface="Franklin Gothic Demi" pitchFamily="34" charset="0"/>
        </a:defRPr>
      </a:lvl8pPr>
      <a:lvl9pPr marL="1828800" algn="l" rtl="0" fontAlgn="base">
        <a:spcBef>
          <a:spcPct val="0"/>
        </a:spcBef>
        <a:spcAft>
          <a:spcPct val="0"/>
        </a:spcAft>
        <a:defRPr sz="4400" b="1">
          <a:solidFill>
            <a:srgbClr val="8E2344"/>
          </a:solidFill>
          <a:effectLst>
            <a:outerShdw blurRad="38100" dist="38100" dir="2700000" algn="tl">
              <a:srgbClr val="C0C0C0"/>
            </a:outerShdw>
          </a:effectLst>
          <a:latin typeface="Franklin Gothic Demi" pitchFamily="34" charset="0"/>
        </a:defRPr>
      </a:lvl9pPr>
    </p:titleStyle>
    <p:bodyStyle>
      <a:lvl1pPr marL="342900" indent="-342900" algn="l" rtl="0" eaLnBrk="0" fontAlgn="base" hangingPunct="0">
        <a:spcBef>
          <a:spcPct val="20000"/>
        </a:spcBef>
        <a:spcAft>
          <a:spcPct val="0"/>
        </a:spcAft>
        <a:buClr>
          <a:srgbClr val="660000"/>
        </a:buClr>
        <a:buFont typeface="Arial" panose="020B0604020202020204" pitchFamily="34" charset="0"/>
        <a:buChar char="•"/>
        <a:defRPr sz="3200" b="1">
          <a:solidFill>
            <a:srgbClr val="660000"/>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660000"/>
        </a:buClr>
        <a:buFont typeface="Arial" panose="020B0604020202020204" pitchFamily="34" charset="0"/>
        <a:buChar char="•"/>
        <a:defRPr sz="2800">
          <a:solidFill>
            <a:srgbClr val="660000"/>
          </a:solidFill>
          <a:latin typeface="Arial" pitchFamily="34" charset="0"/>
          <a:cs typeface="Arial" pitchFamily="34" charset="0"/>
        </a:defRPr>
      </a:lvl2pPr>
      <a:lvl3pPr marL="1143000" indent="-228600" algn="l" rtl="0" eaLnBrk="0" fontAlgn="base" hangingPunct="0">
        <a:spcBef>
          <a:spcPct val="20000"/>
        </a:spcBef>
        <a:spcAft>
          <a:spcPct val="0"/>
        </a:spcAft>
        <a:buClr>
          <a:srgbClr val="660000"/>
        </a:buClr>
        <a:buFont typeface="Arial" panose="020B0604020202020204" pitchFamily="34" charset="0"/>
        <a:buChar char="•"/>
        <a:defRPr sz="2400">
          <a:solidFill>
            <a:srgbClr val="660000"/>
          </a:solidFill>
          <a:latin typeface="Arial" pitchFamily="34" charset="0"/>
          <a:cs typeface="Arial" pitchFamily="34" charset="0"/>
        </a:defRPr>
      </a:lvl3pPr>
      <a:lvl4pPr marL="1600200" indent="-228600" algn="l" rtl="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itchFamily="34" charset="0"/>
          <a:cs typeface="Arial" pitchFamily="34" charset="0"/>
        </a:defRPr>
      </a:lvl4pPr>
      <a:lvl5pPr marL="2057400" indent="-228600" algn="l" rtl="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itchFamily="34" charset="0"/>
          <a:cs typeface="Arial" pitchFamily="34" charset="0"/>
        </a:defRPr>
      </a:lvl5pPr>
      <a:lvl6pPr marL="25146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6pPr>
      <a:lvl7pPr marL="29718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7pPr>
      <a:lvl8pPr marL="34290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8pPr>
      <a:lvl9pPr marL="38862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mailto:pteaster@vt.edu"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http://images.google.com/images?q=tbn:xd4NQp_2CsgJ:www.corpwatch.org/img/original/woman.gif"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eg"/><Relationship Id="rId5" Type="http://schemas.openxmlformats.org/officeDocument/2006/relationships/hyperlink" Target="http://images.google.com/imgres?imgurl=http://www.corpwatch.org/img/original/woman.gif&amp;imgrefurl=http://www.corpwatch.org/article.php?id%3D1528&amp;h=320&amp;w=250&amp;sz=2&amp;tbnid=xd4NQp_2CsgJ:&amp;tbnh=113&amp;tbnw=88&amp;hl=en&amp;start=12&amp;prev=/images?q%3Dwoman%2Bsilhouette%26hl%3Den%26lr%3D"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doi.org/10.1080/1533256X.2015.1124783" TargetMode="External"/><Relationship Id="rId5" Type="http://schemas.openxmlformats.org/officeDocument/2006/relationships/hyperlink" Target="https://doi.org/10.1080/08946566.2015.1095664"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57200" y="1828800"/>
            <a:ext cx="8229600" cy="3200400"/>
          </a:xfrm>
        </p:spPr>
        <p:txBody>
          <a:bodyPr/>
          <a:lstStyle/>
          <a:p>
            <a:pPr algn="ctr">
              <a:buFont typeface="Wingdings" pitchFamily="2" charset="2"/>
              <a:buNone/>
              <a:defRPr/>
            </a:pPr>
            <a:br>
              <a:rPr lang="en-US" dirty="0">
                <a:solidFill>
                  <a:srgbClr val="8E2344"/>
                </a:solidFill>
              </a:rPr>
            </a:br>
            <a:br>
              <a:rPr lang="en-US" dirty="0"/>
            </a:br>
            <a:endParaRPr lang="en-US" sz="4000" dirty="0">
              <a:solidFill>
                <a:srgbClr val="8E2344"/>
              </a:solidFill>
              <a:effectLst>
                <a:outerShdw blurRad="38100" dist="38100" dir="2700000" algn="tl">
                  <a:srgbClr val="C0C0C0"/>
                </a:outerShdw>
              </a:effectLst>
            </a:endParaRPr>
          </a:p>
        </p:txBody>
      </p:sp>
      <p:sp>
        <p:nvSpPr>
          <p:cNvPr id="2" name="Line 12"/>
          <p:cNvSpPr>
            <a:spLocks noChangeShapeType="1"/>
          </p:cNvSpPr>
          <p:nvPr/>
        </p:nvSpPr>
        <p:spPr bwMode="auto">
          <a:xfrm>
            <a:off x="914400" y="1295400"/>
            <a:ext cx="7239000" cy="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24" name="Line 13"/>
          <p:cNvSpPr>
            <a:spLocks noChangeShapeType="1"/>
          </p:cNvSpPr>
          <p:nvPr/>
        </p:nvSpPr>
        <p:spPr bwMode="auto">
          <a:xfrm>
            <a:off x="990600" y="5486400"/>
            <a:ext cx="7239000" cy="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 name="Rectangle 7"/>
          <p:cNvSpPr>
            <a:spLocks noGrp="1" noChangeArrowheads="1"/>
          </p:cNvSpPr>
          <p:nvPr>
            <p:ph type="title"/>
          </p:nvPr>
        </p:nvSpPr>
        <p:spPr>
          <a:xfrm>
            <a:off x="247650" y="1295399"/>
            <a:ext cx="8724900" cy="2057400"/>
          </a:xfrm>
        </p:spPr>
        <p:txBody>
          <a:bodyPr/>
          <a:lstStyle/>
          <a:p>
            <a:pPr>
              <a:defRPr/>
            </a:pPr>
            <a:r>
              <a:rPr lang="en-US" altLang="en-US" sz="3600" dirty="0">
                <a:effectLst/>
                <a:latin typeface="Arial Black" panose="020B0A04020102020204" pitchFamily="34" charset="0"/>
              </a:rPr>
              <a:t>Research on Older Rural Women </a:t>
            </a:r>
            <a:br>
              <a:rPr lang="en-US" altLang="en-US" sz="3600" dirty="0">
                <a:effectLst/>
                <a:latin typeface="Arial Black" panose="020B0A04020102020204" pitchFamily="34" charset="0"/>
              </a:rPr>
            </a:br>
            <a:r>
              <a:rPr lang="en-US" altLang="en-US" sz="3600" dirty="0">
                <a:effectLst/>
                <a:latin typeface="Arial Black" panose="020B0A04020102020204" pitchFamily="34" charset="0"/>
              </a:rPr>
              <a:t>and Domestic Violence in the </a:t>
            </a:r>
            <a:br>
              <a:rPr lang="en-US" altLang="en-US" sz="3600" dirty="0">
                <a:effectLst/>
                <a:latin typeface="Arial Black" panose="020B0A04020102020204" pitchFamily="34" charset="0"/>
              </a:rPr>
            </a:br>
            <a:r>
              <a:rPr lang="en-US" altLang="en-US" sz="3600" dirty="0">
                <a:effectLst/>
                <a:latin typeface="Arial Black" panose="020B0A04020102020204" pitchFamily="34" charset="0"/>
              </a:rPr>
              <a:t>United States of America</a:t>
            </a:r>
          </a:p>
        </p:txBody>
      </p:sp>
      <p:sp>
        <p:nvSpPr>
          <p:cNvPr id="6" name="Rectangle 8"/>
          <p:cNvSpPr txBox="1">
            <a:spLocks noChangeArrowheads="1"/>
          </p:cNvSpPr>
          <p:nvPr/>
        </p:nvSpPr>
        <p:spPr bwMode="auto">
          <a:xfrm>
            <a:off x="927410" y="3129776"/>
            <a:ext cx="7435076" cy="235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660000"/>
              </a:buClr>
              <a:buFont typeface="Arial" panose="020B0604020202020204" pitchFamily="34" charset="0"/>
              <a:buChar char="•"/>
              <a:defRPr sz="3200" b="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660000"/>
              </a:buClr>
              <a:buFont typeface="Arial" panose="020B0604020202020204" pitchFamily="34" charset="0"/>
              <a:buChar char="•"/>
              <a:defRPr sz="2800">
                <a:solidFill>
                  <a:srgbClr val="660000"/>
                </a:solidFill>
                <a:latin typeface="Arial" pitchFamily="34" charset="0"/>
                <a:cs typeface="Arial" pitchFamily="34" charset="0"/>
              </a:defRPr>
            </a:lvl2pPr>
            <a:lvl3pPr marL="1143000" indent="-228600" algn="l" rtl="0" eaLnBrk="0" fontAlgn="base" hangingPunct="0">
              <a:spcBef>
                <a:spcPct val="20000"/>
              </a:spcBef>
              <a:spcAft>
                <a:spcPct val="0"/>
              </a:spcAft>
              <a:buClr>
                <a:srgbClr val="660000"/>
              </a:buClr>
              <a:buFont typeface="Arial" panose="020B0604020202020204" pitchFamily="34" charset="0"/>
              <a:buChar char="•"/>
              <a:defRPr sz="2400">
                <a:solidFill>
                  <a:srgbClr val="E87511"/>
                </a:solidFill>
                <a:latin typeface="Arial" pitchFamily="34" charset="0"/>
                <a:cs typeface="Arial" pitchFamily="34" charset="0"/>
              </a:defRPr>
            </a:lvl3pPr>
            <a:lvl4pPr marL="1600200" indent="-228600" algn="l" rtl="0" eaLnBrk="0" fontAlgn="base" hangingPunct="0">
              <a:spcBef>
                <a:spcPct val="20000"/>
              </a:spcBef>
              <a:spcAft>
                <a:spcPct val="0"/>
              </a:spcAft>
              <a:buClr>
                <a:srgbClr val="660000"/>
              </a:buClr>
              <a:buFont typeface="Arial" panose="020B0604020202020204" pitchFamily="34" charset="0"/>
              <a:buChar char="•"/>
              <a:defRPr sz="2000">
                <a:solidFill>
                  <a:srgbClr val="E87511"/>
                </a:solidFill>
                <a:latin typeface="Arial" pitchFamily="34" charset="0"/>
                <a:cs typeface="Arial" pitchFamily="34" charset="0"/>
              </a:defRPr>
            </a:lvl4pPr>
            <a:lvl5pPr marL="2057400" indent="-228600" algn="l" rtl="0" eaLnBrk="0" fontAlgn="base" hangingPunct="0">
              <a:spcBef>
                <a:spcPct val="20000"/>
              </a:spcBef>
              <a:spcAft>
                <a:spcPct val="0"/>
              </a:spcAft>
              <a:buClr>
                <a:srgbClr val="660000"/>
              </a:buClr>
              <a:buFont typeface="Arial" panose="020B0604020202020204" pitchFamily="34" charset="0"/>
              <a:buChar char="•"/>
              <a:defRPr sz="2000">
                <a:solidFill>
                  <a:srgbClr val="E87511"/>
                </a:solidFill>
                <a:latin typeface="Arial" pitchFamily="34" charset="0"/>
                <a:cs typeface="Arial" pitchFamily="34" charset="0"/>
              </a:defRPr>
            </a:lvl5pPr>
            <a:lvl6pPr marL="25146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6pPr>
            <a:lvl7pPr marL="29718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7pPr>
            <a:lvl8pPr marL="34290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8pPr>
            <a:lvl9pPr marL="38862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9pPr>
          </a:lstStyle>
          <a:p>
            <a:pPr algn="ctr">
              <a:lnSpc>
                <a:spcPct val="80000"/>
              </a:lnSpc>
              <a:buFont typeface="Monotype Sorts" pitchFamily="2" charset="2"/>
              <a:buNone/>
              <a:defRPr/>
            </a:pPr>
            <a:endParaRPr lang="en-US" altLang="en-US" sz="1800" b="1" kern="0" dirty="0">
              <a:solidFill>
                <a:srgbClr val="A20B0B"/>
              </a:solidFill>
            </a:endParaRPr>
          </a:p>
          <a:p>
            <a:pPr algn="ctr">
              <a:lnSpc>
                <a:spcPct val="80000"/>
              </a:lnSpc>
              <a:buFont typeface="Monotype Sorts" pitchFamily="2" charset="2"/>
              <a:buNone/>
              <a:defRPr/>
            </a:pPr>
            <a:r>
              <a:rPr lang="en-US" altLang="en-US" sz="2000" b="1" i="1" kern="0" dirty="0"/>
              <a:t>Pamela B. Teaster, Ph.D.</a:t>
            </a:r>
          </a:p>
          <a:p>
            <a:pPr algn="ctr">
              <a:lnSpc>
                <a:spcPct val="80000"/>
              </a:lnSpc>
              <a:buFont typeface="Monotype Sorts" pitchFamily="2" charset="2"/>
              <a:buNone/>
              <a:defRPr/>
            </a:pPr>
            <a:r>
              <a:rPr lang="en-US" altLang="en-US" sz="2000" b="1" i="1" kern="0" dirty="0"/>
              <a:t>Secretary General, International Network for the </a:t>
            </a:r>
          </a:p>
          <a:p>
            <a:pPr algn="ctr">
              <a:lnSpc>
                <a:spcPct val="80000"/>
              </a:lnSpc>
              <a:buFont typeface="Monotype Sorts" pitchFamily="2" charset="2"/>
              <a:buNone/>
              <a:defRPr/>
            </a:pPr>
            <a:r>
              <a:rPr lang="en-US" altLang="en-US" sz="2000" b="1" i="1" kern="0" dirty="0"/>
              <a:t>Prevention of Elder Abuse</a:t>
            </a:r>
          </a:p>
          <a:p>
            <a:pPr algn="ctr">
              <a:lnSpc>
                <a:spcPct val="80000"/>
              </a:lnSpc>
              <a:buFont typeface="Monotype Sorts" pitchFamily="2" charset="2"/>
              <a:buNone/>
              <a:defRPr/>
            </a:pPr>
            <a:r>
              <a:rPr lang="en-US" altLang="en-US" sz="2000" b="1" i="1" kern="0" dirty="0"/>
              <a:t>Professor and Director, </a:t>
            </a:r>
            <a:r>
              <a:rPr lang="en-US" sz="2000" b="1" i="1" kern="0" dirty="0"/>
              <a:t>Center for Gerontology</a:t>
            </a:r>
          </a:p>
          <a:p>
            <a:pPr algn="ctr">
              <a:lnSpc>
                <a:spcPct val="80000"/>
              </a:lnSpc>
              <a:buFont typeface="Monotype Sorts" pitchFamily="2" charset="2"/>
              <a:buNone/>
              <a:defRPr/>
            </a:pPr>
            <a:r>
              <a:rPr lang="en-US" sz="2000" b="1" i="1" kern="0" dirty="0"/>
              <a:t>Virginia Tech </a:t>
            </a:r>
          </a:p>
          <a:p>
            <a:pPr marL="0" indent="0" algn="ctr">
              <a:buFont typeface="Arial" panose="020B0604020202020204" pitchFamily="34" charset="0"/>
              <a:buNone/>
              <a:defRPr/>
            </a:pPr>
            <a:r>
              <a:rPr lang="en-US" sz="2000" b="1" i="1" kern="0" dirty="0"/>
              <a:t>E-mail: </a:t>
            </a:r>
            <a:r>
              <a:rPr lang="en-US" sz="2000" b="1" i="1" u="sng" kern="0" dirty="0">
                <a:hlinkClick r:id="rId5"/>
              </a:rPr>
              <a:t>pteaster@vt.edu</a:t>
            </a:r>
            <a:endParaRPr lang="en-US" sz="2000" b="1" i="1" u="sng" kern="0" dirty="0"/>
          </a:p>
        </p:txBody>
      </p:sp>
      <p:pic>
        <p:nvPicPr>
          <p:cNvPr id="8" name="Picture 15" descr="http://www.inpea.net/filemanager/cms/img/user_files/source/INPEA_Logo_purple7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912" y="4724399"/>
            <a:ext cx="14255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Image result for picture of pamela tea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4246" y="4846637"/>
            <a:ext cx="2274711" cy="1279525"/>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p:transition advTm="396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02675" cy="1295400"/>
          </a:xfrm>
        </p:spPr>
        <p:txBody>
          <a:bodyPr/>
          <a:lstStyle/>
          <a:p>
            <a:pPr>
              <a:defRPr/>
            </a:pPr>
            <a:r>
              <a:rPr lang="en-US" sz="4000" dirty="0">
                <a:solidFill>
                  <a:srgbClr val="660000"/>
                </a:solidFill>
                <a:effectLst/>
              </a:rPr>
              <a:t>Scope of the Problem: </a:t>
            </a:r>
            <a:br>
              <a:rPr lang="en-US" sz="4000" dirty="0">
                <a:solidFill>
                  <a:srgbClr val="660000"/>
                </a:solidFill>
                <a:effectLst/>
              </a:rPr>
            </a:br>
            <a:r>
              <a:rPr lang="en-US" sz="4000" dirty="0">
                <a:solidFill>
                  <a:srgbClr val="660000"/>
                </a:solidFill>
                <a:effectLst/>
              </a:rPr>
              <a:t>IPV, Older Adults &amp; How Much Exists</a:t>
            </a:r>
          </a:p>
        </p:txBody>
      </p:sp>
      <p:sp>
        <p:nvSpPr>
          <p:cNvPr id="13315" name="Text Placeholder 2"/>
          <p:cNvSpPr>
            <a:spLocks noGrp="1"/>
          </p:cNvSpPr>
          <p:nvPr>
            <p:ph type="body" sz="half" idx="1"/>
          </p:nvPr>
        </p:nvSpPr>
        <p:spPr>
          <a:xfrm>
            <a:off x="350837" y="2057400"/>
            <a:ext cx="8305800" cy="3722638"/>
          </a:xfrm>
        </p:spPr>
        <p:txBody>
          <a:bodyPr/>
          <a:lstStyle/>
          <a:p>
            <a:r>
              <a:rPr lang="en-US" altLang="en-US" sz="2800" dirty="0"/>
              <a:t>1.4/1,000 women reported new exposure to physical abuse and 46/1,000 becoming victims of verbal abuse (Mouton, 2003).</a:t>
            </a:r>
          </a:p>
          <a:p>
            <a:r>
              <a:rPr lang="en-US" altLang="en-US" sz="2800" dirty="0"/>
              <a:t>According to the Behavioral Rick Factor Surveillance System, lifetime prevalence of 26.5%, with many abused women reporting more than 20 episodes of violence in their lifetime (Bonomi et al., 2007).</a:t>
            </a:r>
          </a:p>
        </p:txBody>
      </p:sp>
      <p:sp>
        <p:nvSpPr>
          <p:cNvPr id="3" name="TextBox 2"/>
          <p:cNvSpPr txBox="1"/>
          <p:nvPr/>
        </p:nvSpPr>
        <p:spPr>
          <a:xfrm>
            <a:off x="352696" y="5780038"/>
            <a:ext cx="8715104" cy="769441"/>
          </a:xfrm>
          <a:prstGeom prst="rect">
            <a:avLst/>
          </a:prstGeom>
          <a:noFill/>
        </p:spPr>
        <p:txBody>
          <a:bodyPr wrap="square" rtlCol="0">
            <a:spAutoFit/>
          </a:bodyPr>
          <a:lstStyle/>
          <a:p>
            <a:pPr marL="0" indent="0">
              <a:buFont typeface="Arial" panose="020B0604020202020204" pitchFamily="34" charset="0"/>
              <a:buNone/>
            </a:pPr>
            <a:r>
              <a:rPr lang="en-US" altLang="en-US" sz="1100" dirty="0">
                <a:solidFill>
                  <a:schemeClr val="tx1"/>
                </a:solidFill>
              </a:rPr>
              <a:t>Mouton, C. P. (2003). Intimate partner violence and health status among older women. </a:t>
            </a:r>
            <a:r>
              <a:rPr lang="en-US" altLang="en-US" sz="1100" i="1" dirty="0">
                <a:solidFill>
                  <a:schemeClr val="tx1"/>
                </a:solidFill>
              </a:rPr>
              <a:t>Violence Against Women</a:t>
            </a:r>
            <a:r>
              <a:rPr lang="en-US" altLang="en-US" sz="1100" dirty="0">
                <a:solidFill>
                  <a:schemeClr val="tx1"/>
                </a:solidFill>
              </a:rPr>
              <a:t>, </a:t>
            </a:r>
            <a:r>
              <a:rPr lang="en-US" altLang="en-US" sz="1100" i="1" dirty="0">
                <a:solidFill>
                  <a:schemeClr val="tx1"/>
                </a:solidFill>
              </a:rPr>
              <a:t>9</a:t>
            </a:r>
            <a:r>
              <a:rPr lang="en-US" altLang="en-US" sz="1100" dirty="0">
                <a:solidFill>
                  <a:schemeClr val="tx1"/>
                </a:solidFill>
              </a:rPr>
              <a:t>(12), 1465-1477.</a:t>
            </a:r>
          </a:p>
          <a:p>
            <a:pPr marL="0" indent="0">
              <a:buFont typeface="Arial" panose="020B0604020202020204" pitchFamily="34" charset="0"/>
              <a:buNone/>
            </a:pPr>
            <a:endParaRPr lang="en-US" altLang="en-US" sz="1100" dirty="0">
              <a:solidFill>
                <a:schemeClr val="tx1"/>
              </a:solidFill>
            </a:endParaRPr>
          </a:p>
          <a:p>
            <a:pPr marL="0" indent="0">
              <a:buFont typeface="Arial" panose="020B0604020202020204" pitchFamily="34" charset="0"/>
              <a:buNone/>
            </a:pPr>
            <a:r>
              <a:rPr lang="en-US" altLang="en-US" sz="1100" dirty="0">
                <a:solidFill>
                  <a:schemeClr val="tx1"/>
                </a:solidFill>
              </a:rPr>
              <a:t>Bonomi, A. E., Anderson, M. L., Reid, R. J., Carrell, D., Fishman, P. A., Rivara, F. P., &amp; Thompson, R. S. (2007). Intimate partner violence in older women. </a:t>
            </a:r>
            <a:r>
              <a:rPr lang="en-US" altLang="en-US" sz="1100" i="1" dirty="0">
                <a:solidFill>
                  <a:schemeClr val="tx1"/>
                </a:solidFill>
              </a:rPr>
              <a:t>The Gerontologist</a:t>
            </a:r>
            <a:r>
              <a:rPr lang="en-US" altLang="en-US" sz="1100" dirty="0">
                <a:solidFill>
                  <a:schemeClr val="tx1"/>
                </a:solidFill>
              </a:rPr>
              <a:t>, </a:t>
            </a:r>
            <a:r>
              <a:rPr lang="en-US" altLang="en-US" sz="1100" i="1" dirty="0">
                <a:solidFill>
                  <a:schemeClr val="tx1"/>
                </a:solidFill>
              </a:rPr>
              <a:t>47</a:t>
            </a:r>
            <a:r>
              <a:rPr lang="en-US" altLang="en-US" sz="1100" dirty="0">
                <a:solidFill>
                  <a:schemeClr val="tx1"/>
                </a:solidFill>
              </a:rPr>
              <a:t>(1), 34-41.</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352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08038"/>
            <a:ext cx="7772400" cy="1143000"/>
          </a:xfrm>
        </p:spPr>
        <p:txBody>
          <a:bodyPr/>
          <a:lstStyle/>
          <a:p>
            <a:pPr>
              <a:defRPr/>
            </a:pPr>
            <a:r>
              <a:rPr lang="en-US" sz="2400" dirty="0">
                <a:solidFill>
                  <a:srgbClr val="660000"/>
                </a:solidFill>
                <a:effectLst/>
                <a:latin typeface="Arial" panose="020B0604020202020204" pitchFamily="34" charset="0"/>
                <a:cs typeface="Arial" panose="020B0604020202020204" pitchFamily="34" charset="0"/>
              </a:rPr>
              <a:t>Rates of Elder Abuse in New York State:</a:t>
            </a:r>
            <a:br>
              <a:rPr lang="en-US" sz="2400" dirty="0">
                <a:solidFill>
                  <a:srgbClr val="660000"/>
                </a:solidFill>
                <a:effectLst/>
                <a:latin typeface="Arial" panose="020B0604020202020204" pitchFamily="34" charset="0"/>
                <a:cs typeface="Arial" panose="020B0604020202020204" pitchFamily="34" charset="0"/>
              </a:rPr>
            </a:br>
            <a:r>
              <a:rPr lang="en-US" sz="2400" dirty="0">
                <a:solidFill>
                  <a:srgbClr val="660000"/>
                </a:solidFill>
                <a:effectLst/>
                <a:latin typeface="Arial" panose="020B0604020202020204" pitchFamily="34" charset="0"/>
                <a:cs typeface="Arial" panose="020B0604020202020204" pitchFamily="34" charset="0"/>
              </a:rPr>
              <a:t>Comparison of Self-Reported One-Year Incidence and Documented Case Data</a:t>
            </a:r>
            <a:br>
              <a:rPr lang="en-US" dirty="0">
                <a:effectLst/>
              </a:rPr>
            </a:br>
            <a:r>
              <a:rPr lang="en-US" dirty="0">
                <a:effectLst/>
              </a:rPr>
              <a:t> </a:t>
            </a:r>
            <a:br>
              <a:rPr lang="en-US" dirty="0">
                <a:effectLst/>
              </a:rPr>
            </a:br>
            <a:endParaRPr lang="en-US" dirty="0"/>
          </a:p>
        </p:txBody>
      </p:sp>
      <p:sp>
        <p:nvSpPr>
          <p:cNvPr id="12291" name="Text Placeholder 2"/>
          <p:cNvSpPr>
            <a:spLocks noGrp="1"/>
          </p:cNvSpPr>
          <p:nvPr>
            <p:ph type="body" sz="half" idx="1"/>
          </p:nvPr>
        </p:nvSpPr>
        <p:spPr>
          <a:xfrm>
            <a:off x="301625" y="2133600"/>
            <a:ext cx="8839200" cy="2957513"/>
          </a:xfrm>
        </p:spPr>
        <p:txBody>
          <a:bodyPr/>
          <a:lstStyle/>
          <a:p>
            <a:pPr marL="0" indent="0">
              <a:buFont typeface="Arial" panose="020B0604020202020204" pitchFamily="34" charset="0"/>
              <a:buNone/>
            </a:pPr>
            <a:r>
              <a:rPr lang="en-US" altLang="en-US" sz="1400" dirty="0"/>
              <a:t>		</a:t>
            </a:r>
            <a:r>
              <a:rPr lang="en-US" altLang="en-US" sz="2000" dirty="0">
                <a:solidFill>
                  <a:schemeClr val="tx1"/>
                </a:solidFill>
              </a:rPr>
              <a:t>Documented	Self-Reported	Ratio of Self-Reported </a:t>
            </a:r>
          </a:p>
          <a:p>
            <a:pPr marL="0" indent="0">
              <a:buFont typeface="Arial" panose="020B0604020202020204" pitchFamily="34" charset="0"/>
              <a:buNone/>
            </a:pPr>
            <a:r>
              <a:rPr lang="en-US" altLang="en-US" sz="2000" dirty="0">
                <a:solidFill>
                  <a:schemeClr val="tx1"/>
                </a:solidFill>
              </a:rPr>
              <a:t>		Rate/1,000	Rate/1,000	to Documented</a:t>
            </a:r>
          </a:p>
          <a:p>
            <a:pPr marL="0" indent="0">
              <a:buFont typeface="Arial" panose="020B0604020202020204" pitchFamily="34" charset="0"/>
              <a:buNone/>
            </a:pPr>
            <a:r>
              <a:rPr lang="en-US" altLang="en-US" sz="2000" dirty="0">
                <a:solidFill>
                  <a:schemeClr val="tx1"/>
                </a:solidFill>
              </a:rPr>
              <a:t> </a:t>
            </a:r>
          </a:p>
          <a:p>
            <a:pPr marL="0" indent="0">
              <a:buFont typeface="Arial" panose="020B0604020202020204" pitchFamily="34" charset="0"/>
              <a:buNone/>
            </a:pPr>
            <a:r>
              <a:rPr lang="en-US" altLang="en-US" sz="2000" dirty="0">
                <a:solidFill>
                  <a:schemeClr val="tx1"/>
                </a:solidFill>
              </a:rPr>
              <a:t>All forms of abuse 	3.24 		76.0 		23.5</a:t>
            </a:r>
          </a:p>
          <a:p>
            <a:pPr marL="0" indent="0">
              <a:buFont typeface="Arial" panose="020B0604020202020204" pitchFamily="34" charset="0"/>
              <a:buNone/>
            </a:pPr>
            <a:r>
              <a:rPr lang="en-US" altLang="en-US" sz="2000" dirty="0">
                <a:solidFill>
                  <a:schemeClr val="tx1"/>
                </a:solidFill>
              </a:rPr>
              <a:t>Financial 		  .96 		42.1 		43.9</a:t>
            </a:r>
          </a:p>
          <a:p>
            <a:pPr marL="0" indent="0">
              <a:buFont typeface="Arial" panose="020B0604020202020204" pitchFamily="34" charset="0"/>
              <a:buNone/>
            </a:pPr>
            <a:r>
              <a:rPr lang="en-US" altLang="en-US" sz="2000" dirty="0">
                <a:solidFill>
                  <a:schemeClr val="tx1"/>
                </a:solidFill>
              </a:rPr>
              <a:t>Physical and Sexual 	1.13* 		22.4* 		19.8</a:t>
            </a:r>
          </a:p>
          <a:p>
            <a:pPr marL="0" indent="0">
              <a:buFont typeface="Arial" panose="020B0604020202020204" pitchFamily="34" charset="0"/>
              <a:buNone/>
            </a:pPr>
            <a:r>
              <a:rPr lang="en-US" altLang="en-US" sz="2000" dirty="0">
                <a:solidFill>
                  <a:schemeClr val="tx1"/>
                </a:solidFill>
              </a:rPr>
              <a:t>Neglect 		  .32 		  8.3 		57.2</a:t>
            </a:r>
          </a:p>
          <a:p>
            <a:pPr marL="0" indent="0">
              <a:buFont typeface="Arial" panose="020B0604020202020204" pitchFamily="34" charset="0"/>
              <a:buNone/>
            </a:pPr>
            <a:r>
              <a:rPr lang="en-US" altLang="en-US" sz="2000" dirty="0">
                <a:solidFill>
                  <a:schemeClr val="tx1"/>
                </a:solidFill>
              </a:rPr>
              <a:t>Emotional 		1.37 		16.4 		12.0</a:t>
            </a:r>
          </a:p>
        </p:txBody>
      </p:sp>
      <p:sp>
        <p:nvSpPr>
          <p:cNvPr id="12292" name="Content Placeholder 4"/>
          <p:cNvSpPr>
            <a:spLocks noGrp="1"/>
          </p:cNvSpPr>
          <p:nvPr>
            <p:ph sz="quarter" idx="3"/>
          </p:nvPr>
        </p:nvSpPr>
        <p:spPr>
          <a:xfrm>
            <a:off x="457200" y="5335588"/>
            <a:ext cx="8382000" cy="928687"/>
          </a:xfrm>
        </p:spPr>
        <p:txBody>
          <a:bodyPr/>
          <a:lstStyle/>
          <a:p>
            <a:pPr marL="0" indent="0">
              <a:buFont typeface="Arial" panose="020B0604020202020204" pitchFamily="34" charset="0"/>
              <a:buNone/>
            </a:pPr>
            <a:r>
              <a:rPr lang="en-US" altLang="en-US" sz="2000" dirty="0"/>
              <a:t>*</a:t>
            </a:r>
            <a:r>
              <a:rPr lang="en-US" altLang="en-US" sz="1800" dirty="0">
                <a:solidFill>
                  <a:schemeClr val="tx1"/>
                </a:solidFill>
              </a:rPr>
              <a:t>The Documented Case rate includes physical abuse cases only. Physical and sexual abuse data were combined in the Self-Reported Study. The sexual abuse rate for the Documented Case Study was 0.03 per 1,000.</a:t>
            </a:r>
            <a:endParaRPr lang="en-US" altLang="en-US"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28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685800" y="762000"/>
            <a:ext cx="7772400" cy="1143000"/>
          </a:xfrm>
        </p:spPr>
        <p:txBody>
          <a:bodyPr/>
          <a:lstStyle/>
          <a:p>
            <a:pPr algn="l">
              <a:defRPr/>
            </a:pPr>
            <a:r>
              <a:rPr lang="en-US" altLang="en-US" dirty="0"/>
              <a:t>Study Locations</a:t>
            </a:r>
          </a:p>
        </p:txBody>
      </p:sp>
      <p:pic>
        <p:nvPicPr>
          <p:cNvPr id="20483" name="Picture 5" descr="final_map"/>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42900" y="1870075"/>
            <a:ext cx="8458200" cy="3879850"/>
          </a:xfrm>
          <a:noFill/>
        </p:spPr>
      </p:pic>
      <p:sp>
        <p:nvSpPr>
          <p:cNvPr id="20484" name="Text Box 8"/>
          <p:cNvSpPr txBox="1">
            <a:spLocks noChangeArrowheads="1"/>
          </p:cNvSpPr>
          <p:nvPr/>
        </p:nvSpPr>
        <p:spPr bwMode="auto">
          <a:xfrm>
            <a:off x="4343400" y="6172200"/>
            <a:ext cx="2117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rgbClr val="660000"/>
              </a:buClr>
              <a:buFont typeface="Arial" panose="020B0604020202020204" pitchFamily="34" charset="0"/>
              <a:buChar char="•"/>
              <a:defRPr sz="3200" b="1">
                <a:solidFill>
                  <a:srgbClr val="660000"/>
                </a:solidFill>
                <a:latin typeface="Arial" panose="020B0604020202020204" pitchFamily="34" charset="0"/>
                <a:cs typeface="Arial" panose="020B0604020202020204" pitchFamily="34" charset="0"/>
              </a:defRPr>
            </a:lvl1pPr>
            <a:lvl2pPr marL="742950" indent="-285750">
              <a:spcBef>
                <a:spcPct val="20000"/>
              </a:spcBef>
              <a:buClr>
                <a:srgbClr val="660000"/>
              </a:buClr>
              <a:buFont typeface="Arial" panose="020B0604020202020204" pitchFamily="34" charset="0"/>
              <a:buChar char="•"/>
              <a:defRPr sz="2800">
                <a:solidFill>
                  <a:srgbClr val="660000"/>
                </a:solidFill>
                <a:latin typeface="Arial" panose="020B0604020202020204" pitchFamily="34" charset="0"/>
                <a:cs typeface="Arial" panose="020B0604020202020204" pitchFamily="34" charset="0"/>
              </a:defRPr>
            </a:lvl2pPr>
            <a:lvl3pPr marL="1143000" indent="-228600">
              <a:spcBef>
                <a:spcPct val="20000"/>
              </a:spcBef>
              <a:buClr>
                <a:srgbClr val="660000"/>
              </a:buClr>
              <a:buFont typeface="Arial" panose="020B0604020202020204" pitchFamily="34" charset="0"/>
              <a:buChar char="•"/>
              <a:defRPr sz="2400">
                <a:solidFill>
                  <a:srgbClr val="660000"/>
                </a:solidFill>
                <a:latin typeface="Arial" panose="020B0604020202020204" pitchFamily="34" charset="0"/>
                <a:cs typeface="Arial" panose="020B0604020202020204" pitchFamily="34" charset="0"/>
              </a:defRPr>
            </a:lvl3pPr>
            <a:lvl4pPr marL="16002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4pPr>
            <a:lvl5pPr marL="20574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dirty="0"/>
              <a:t>London</a:t>
            </a:r>
          </a:p>
        </p:txBody>
      </p:sp>
      <p:sp>
        <p:nvSpPr>
          <p:cNvPr id="20485" name="Line 9"/>
          <p:cNvSpPr>
            <a:spLocks noChangeShapeType="1"/>
          </p:cNvSpPr>
          <p:nvPr/>
        </p:nvSpPr>
        <p:spPr bwMode="auto">
          <a:xfrm flipV="1">
            <a:off x="5105400" y="4800600"/>
            <a:ext cx="990600" cy="1447800"/>
          </a:xfrm>
          <a:prstGeom prst="line">
            <a:avLst/>
          </a:prstGeom>
          <a:noFill/>
          <a:ln w="34925">
            <a:solidFill>
              <a:schemeClr val="bg2"/>
            </a:solidFill>
            <a:round/>
            <a:headEnd/>
            <a:tailEnd type="oval" w="med" len="med"/>
          </a:ln>
          <a:extLst>
            <a:ext uri="{909E8E84-426E-40DD-AFC4-6F175D3DCCD1}">
              <a14:hiddenFill xmlns:a14="http://schemas.microsoft.com/office/drawing/2010/main">
                <a:noFill/>
              </a14:hiddenFill>
            </a:ext>
          </a:extLst>
        </p:spPr>
        <p:txBody>
          <a:bodyPr/>
          <a:lstStyle/>
          <a:p>
            <a:endParaRPr lang="en-US" dirty="0"/>
          </a:p>
        </p:txBody>
      </p:sp>
      <p:sp>
        <p:nvSpPr>
          <p:cNvPr id="20486" name="Text Box 10"/>
          <p:cNvSpPr txBox="1">
            <a:spLocks noChangeArrowheads="1"/>
          </p:cNvSpPr>
          <p:nvPr/>
        </p:nvSpPr>
        <p:spPr bwMode="auto">
          <a:xfrm>
            <a:off x="6553200" y="5638800"/>
            <a:ext cx="2273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lgn="ctr">
                <a:solidFill>
                  <a:srgbClr val="000000"/>
                </a:solidFill>
                <a:miter lim="800000"/>
                <a:headEnd/>
                <a:tailEnd/>
              </a14:hiddenLine>
            </a:ext>
          </a:extLst>
        </p:spPr>
        <p:txBody>
          <a:bodyPr>
            <a:spAutoFit/>
          </a:bodyPr>
          <a:lstStyle>
            <a:lvl1pPr>
              <a:spcBef>
                <a:spcPct val="20000"/>
              </a:spcBef>
              <a:buClr>
                <a:srgbClr val="660000"/>
              </a:buClr>
              <a:buFont typeface="Arial" panose="020B0604020202020204" pitchFamily="34" charset="0"/>
              <a:buChar char="•"/>
              <a:defRPr sz="3200" b="1">
                <a:solidFill>
                  <a:srgbClr val="660000"/>
                </a:solidFill>
                <a:latin typeface="Arial" panose="020B0604020202020204" pitchFamily="34" charset="0"/>
                <a:cs typeface="Arial" panose="020B0604020202020204" pitchFamily="34" charset="0"/>
              </a:defRPr>
            </a:lvl1pPr>
            <a:lvl2pPr marL="742950" indent="-285750">
              <a:spcBef>
                <a:spcPct val="20000"/>
              </a:spcBef>
              <a:buClr>
                <a:srgbClr val="660000"/>
              </a:buClr>
              <a:buFont typeface="Arial" panose="020B0604020202020204" pitchFamily="34" charset="0"/>
              <a:buChar char="•"/>
              <a:defRPr sz="2800">
                <a:solidFill>
                  <a:srgbClr val="660000"/>
                </a:solidFill>
                <a:latin typeface="Arial" panose="020B0604020202020204" pitchFamily="34" charset="0"/>
                <a:cs typeface="Arial" panose="020B0604020202020204" pitchFamily="34" charset="0"/>
              </a:defRPr>
            </a:lvl2pPr>
            <a:lvl3pPr marL="1143000" indent="-228600">
              <a:spcBef>
                <a:spcPct val="20000"/>
              </a:spcBef>
              <a:buClr>
                <a:srgbClr val="660000"/>
              </a:buClr>
              <a:buFont typeface="Arial" panose="020B0604020202020204" pitchFamily="34" charset="0"/>
              <a:buChar char="•"/>
              <a:defRPr sz="2400">
                <a:solidFill>
                  <a:srgbClr val="660000"/>
                </a:solidFill>
                <a:latin typeface="Arial" panose="020B0604020202020204" pitchFamily="34" charset="0"/>
                <a:cs typeface="Arial" panose="020B0604020202020204" pitchFamily="34" charset="0"/>
              </a:defRPr>
            </a:lvl3pPr>
            <a:lvl4pPr marL="16002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4pPr>
            <a:lvl5pPr marL="20574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dirty="0"/>
              <a:t>Prestonsburg</a:t>
            </a:r>
          </a:p>
        </p:txBody>
      </p:sp>
      <p:sp>
        <p:nvSpPr>
          <p:cNvPr id="20487" name="Line 11"/>
          <p:cNvSpPr>
            <a:spLocks noChangeShapeType="1"/>
          </p:cNvSpPr>
          <p:nvPr/>
        </p:nvSpPr>
        <p:spPr bwMode="auto">
          <a:xfrm flipH="1" flipV="1">
            <a:off x="7620000" y="4114800"/>
            <a:ext cx="76200" cy="1600200"/>
          </a:xfrm>
          <a:prstGeom prst="line">
            <a:avLst/>
          </a:prstGeom>
          <a:noFill/>
          <a:ln w="34925">
            <a:solidFill>
              <a:schemeClr val="bg2"/>
            </a:solidFill>
            <a:round/>
            <a:headEnd/>
            <a:tailEnd type="oval" w="med" len="med"/>
          </a:ln>
          <a:extLst>
            <a:ext uri="{909E8E84-426E-40DD-AFC4-6F175D3DCCD1}">
              <a14:hiddenFill xmlns:a14="http://schemas.microsoft.com/office/drawing/2010/main">
                <a:noFill/>
              </a14:hiddenFill>
            </a:ext>
          </a:extLst>
        </p:spPr>
        <p:txBody>
          <a:bodyPr>
            <a:spAutoFit/>
          </a:bodyPr>
          <a:lstStyle/>
          <a:p>
            <a:endParaRPr lang="en-US" dirty="0"/>
          </a:p>
        </p:txBody>
      </p:sp>
      <p:sp>
        <p:nvSpPr>
          <p:cNvPr id="20488" name="Text Box 12"/>
          <p:cNvSpPr txBox="1">
            <a:spLocks noChangeArrowheads="1"/>
          </p:cNvSpPr>
          <p:nvPr/>
        </p:nvSpPr>
        <p:spPr bwMode="auto">
          <a:xfrm>
            <a:off x="6454775" y="1828800"/>
            <a:ext cx="297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lgn="ctr">
                <a:solidFill>
                  <a:srgbClr val="000000"/>
                </a:solidFill>
                <a:miter lim="800000"/>
                <a:headEnd/>
                <a:tailEnd/>
              </a14:hiddenLine>
            </a:ext>
          </a:extLst>
        </p:spPr>
        <p:txBody>
          <a:bodyPr>
            <a:spAutoFit/>
          </a:bodyPr>
          <a:lstStyle>
            <a:lvl1pPr>
              <a:spcBef>
                <a:spcPct val="20000"/>
              </a:spcBef>
              <a:buClr>
                <a:srgbClr val="660000"/>
              </a:buClr>
              <a:buFont typeface="Arial" panose="020B0604020202020204" pitchFamily="34" charset="0"/>
              <a:buChar char="•"/>
              <a:defRPr sz="3200" b="1">
                <a:solidFill>
                  <a:srgbClr val="660000"/>
                </a:solidFill>
                <a:latin typeface="Arial" panose="020B0604020202020204" pitchFamily="34" charset="0"/>
                <a:cs typeface="Arial" panose="020B0604020202020204" pitchFamily="34" charset="0"/>
              </a:defRPr>
            </a:lvl1pPr>
            <a:lvl2pPr marL="742950" indent="-285750">
              <a:spcBef>
                <a:spcPct val="20000"/>
              </a:spcBef>
              <a:buClr>
                <a:srgbClr val="660000"/>
              </a:buClr>
              <a:buFont typeface="Arial" panose="020B0604020202020204" pitchFamily="34" charset="0"/>
              <a:buChar char="•"/>
              <a:defRPr sz="2800">
                <a:solidFill>
                  <a:srgbClr val="660000"/>
                </a:solidFill>
                <a:latin typeface="Arial" panose="020B0604020202020204" pitchFamily="34" charset="0"/>
                <a:cs typeface="Arial" panose="020B0604020202020204" pitchFamily="34" charset="0"/>
              </a:defRPr>
            </a:lvl2pPr>
            <a:lvl3pPr marL="1143000" indent="-228600">
              <a:spcBef>
                <a:spcPct val="20000"/>
              </a:spcBef>
              <a:buClr>
                <a:srgbClr val="660000"/>
              </a:buClr>
              <a:buFont typeface="Arial" panose="020B0604020202020204" pitchFamily="34" charset="0"/>
              <a:buChar char="•"/>
              <a:defRPr sz="2400">
                <a:solidFill>
                  <a:srgbClr val="660000"/>
                </a:solidFill>
                <a:latin typeface="Arial" panose="020B0604020202020204" pitchFamily="34" charset="0"/>
                <a:cs typeface="Arial" panose="020B0604020202020204" pitchFamily="34" charset="0"/>
              </a:defRPr>
            </a:lvl3pPr>
            <a:lvl4pPr marL="16002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4pPr>
            <a:lvl5pPr marL="20574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dirty="0"/>
              <a:t>Ashland</a:t>
            </a:r>
          </a:p>
        </p:txBody>
      </p:sp>
      <p:sp>
        <p:nvSpPr>
          <p:cNvPr id="20489" name="Line 13"/>
          <p:cNvSpPr>
            <a:spLocks noChangeShapeType="1"/>
          </p:cNvSpPr>
          <p:nvPr/>
        </p:nvSpPr>
        <p:spPr bwMode="auto">
          <a:xfrm>
            <a:off x="7467600" y="2209800"/>
            <a:ext cx="152400" cy="914400"/>
          </a:xfrm>
          <a:prstGeom prst="line">
            <a:avLst/>
          </a:prstGeom>
          <a:noFill/>
          <a:ln w="34925">
            <a:solidFill>
              <a:schemeClr val="bg2"/>
            </a:solidFill>
            <a:round/>
            <a:headEnd/>
            <a:tailEnd type="oval" w="med" len="med"/>
          </a:ln>
          <a:extLst>
            <a:ext uri="{909E8E84-426E-40DD-AFC4-6F175D3DCCD1}">
              <a14:hiddenFill xmlns:a14="http://schemas.microsoft.com/office/drawing/2010/main">
                <a:noFill/>
              </a14:hiddenFill>
            </a:ext>
          </a:extLst>
        </p:spPr>
        <p:txBody>
          <a:bodyPr>
            <a:spAutoFit/>
          </a:bodyPr>
          <a:lstStyle/>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477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6313" y="685800"/>
            <a:ext cx="7772400" cy="1143000"/>
          </a:xfrm>
        </p:spPr>
        <p:txBody>
          <a:bodyPr/>
          <a:lstStyle/>
          <a:p>
            <a:pPr>
              <a:defRPr/>
            </a:pPr>
            <a:r>
              <a:rPr lang="en-US" altLang="en-US" dirty="0">
                <a:effectLst/>
              </a:rPr>
              <a:t>IPV of Older Rural Women</a:t>
            </a:r>
            <a:br>
              <a:rPr lang="en-US" altLang="en-US" dirty="0">
                <a:effectLst/>
              </a:rPr>
            </a:br>
            <a:r>
              <a:rPr lang="en-US" altLang="en-US" sz="3200" i="1" dirty="0">
                <a:effectLst/>
              </a:rPr>
              <a:t>(Focus Groups)</a:t>
            </a:r>
          </a:p>
        </p:txBody>
      </p:sp>
      <p:sp>
        <p:nvSpPr>
          <p:cNvPr id="22531" name="Rectangle 3"/>
          <p:cNvSpPr>
            <a:spLocks noGrp="1" noChangeArrowheads="1"/>
          </p:cNvSpPr>
          <p:nvPr>
            <p:ph type="body" idx="1"/>
          </p:nvPr>
        </p:nvSpPr>
        <p:spPr>
          <a:xfrm>
            <a:off x="457200" y="1981200"/>
            <a:ext cx="8382000" cy="4343400"/>
          </a:xfrm>
        </p:spPr>
        <p:txBody>
          <a:bodyPr/>
          <a:lstStyle/>
          <a:p>
            <a:pPr>
              <a:lnSpc>
                <a:spcPct val="80000"/>
              </a:lnSpc>
              <a:buClr>
                <a:srgbClr val="A20B0B"/>
              </a:buClr>
              <a:buFont typeface="Wingdings" panose="05000000000000000000" pitchFamily="2" charset="2"/>
              <a:buChar char="v"/>
            </a:pPr>
            <a:r>
              <a:rPr lang="en-US" altLang="en-US" sz="2800" b="1" dirty="0"/>
              <a:t>Family Context</a:t>
            </a:r>
          </a:p>
          <a:p>
            <a:pPr lvl="1">
              <a:lnSpc>
                <a:spcPct val="80000"/>
              </a:lnSpc>
              <a:buClr>
                <a:srgbClr val="A20B0B"/>
              </a:buClr>
              <a:buFont typeface="Wingdings" panose="05000000000000000000" pitchFamily="2" charset="2"/>
              <a:buChar char="v"/>
            </a:pPr>
            <a:r>
              <a:rPr lang="en-US" altLang="en-US" sz="2400" dirty="0">
                <a:solidFill>
                  <a:schemeClr val="tx1"/>
                </a:solidFill>
              </a:rPr>
              <a:t>Grown children (supportive or not), long-term marriage, isolation, devotion to religion</a:t>
            </a:r>
          </a:p>
          <a:p>
            <a:pPr>
              <a:lnSpc>
                <a:spcPct val="80000"/>
              </a:lnSpc>
              <a:buClr>
                <a:srgbClr val="A20B0B"/>
              </a:buClr>
              <a:buFont typeface="Wingdings" panose="05000000000000000000" pitchFamily="2" charset="2"/>
              <a:buChar char="v"/>
            </a:pPr>
            <a:r>
              <a:rPr lang="en-US" altLang="en-US" sz="2800" b="1" dirty="0"/>
              <a:t> Impetus for the Abuse</a:t>
            </a:r>
          </a:p>
          <a:p>
            <a:pPr lvl="1">
              <a:lnSpc>
                <a:spcPct val="80000"/>
              </a:lnSpc>
              <a:buClr>
                <a:srgbClr val="A20B0B"/>
              </a:buClr>
              <a:buFont typeface="Wingdings" panose="05000000000000000000" pitchFamily="2" charset="2"/>
              <a:buChar char="v"/>
            </a:pPr>
            <a:r>
              <a:rPr lang="en-US" altLang="en-US" sz="2400" dirty="0">
                <a:solidFill>
                  <a:schemeClr val="tx1"/>
                </a:solidFill>
              </a:rPr>
              <a:t>Disability, medication interactions, mental illness, controlling behavior, jealousy, </a:t>
            </a:r>
            <a:r>
              <a:rPr lang="en-US" altLang="en-US" sz="2400" u="sng" dirty="0">
                <a:solidFill>
                  <a:schemeClr val="tx1"/>
                </a:solidFill>
              </a:rPr>
              <a:t>dementia, failing health</a:t>
            </a:r>
          </a:p>
          <a:p>
            <a:pPr>
              <a:lnSpc>
                <a:spcPct val="80000"/>
              </a:lnSpc>
              <a:buClr>
                <a:srgbClr val="A20B0B"/>
              </a:buClr>
              <a:buFont typeface="Wingdings" panose="05000000000000000000" pitchFamily="2" charset="2"/>
              <a:buChar char="v"/>
            </a:pPr>
            <a:r>
              <a:rPr lang="en-US" altLang="en-US" sz="2800" b="1" dirty="0"/>
              <a:t>Types of Abuse</a:t>
            </a:r>
          </a:p>
          <a:p>
            <a:pPr lvl="1">
              <a:lnSpc>
                <a:spcPct val="80000"/>
              </a:lnSpc>
              <a:buClr>
                <a:srgbClr val="A20B0B"/>
              </a:buClr>
              <a:buFont typeface="Wingdings" panose="05000000000000000000" pitchFamily="2" charset="2"/>
              <a:buChar char="v"/>
            </a:pPr>
            <a:r>
              <a:rPr lang="en-US" altLang="en-US" sz="2400" dirty="0">
                <a:solidFill>
                  <a:schemeClr val="tx1"/>
                </a:solidFill>
              </a:rPr>
              <a:t>Verbal, physical (ongoing or one-time), stalking</a:t>
            </a:r>
          </a:p>
          <a:p>
            <a:pPr>
              <a:lnSpc>
                <a:spcPct val="80000"/>
              </a:lnSpc>
              <a:buClr>
                <a:srgbClr val="A20B0B"/>
              </a:buClr>
              <a:buFont typeface="Wingdings" panose="05000000000000000000" pitchFamily="2" charset="2"/>
              <a:buChar char="v"/>
            </a:pPr>
            <a:r>
              <a:rPr lang="en-US" altLang="en-US" sz="2800" b="1" dirty="0"/>
              <a:t>Presence of Weapons</a:t>
            </a:r>
          </a:p>
          <a:p>
            <a:pPr>
              <a:lnSpc>
                <a:spcPct val="80000"/>
              </a:lnSpc>
              <a:buClr>
                <a:srgbClr val="A20B0B"/>
              </a:buClr>
              <a:buFont typeface="Wingdings" panose="05000000000000000000" pitchFamily="2" charset="2"/>
              <a:buChar char="v"/>
            </a:pPr>
            <a:r>
              <a:rPr lang="en-US" altLang="en-US" sz="2800" b="1" dirty="0"/>
              <a:t>Impetus to Leave</a:t>
            </a:r>
          </a:p>
          <a:p>
            <a:pPr lvl="1">
              <a:lnSpc>
                <a:spcPct val="80000"/>
              </a:lnSpc>
              <a:buClr>
                <a:srgbClr val="A20B0B"/>
              </a:buClr>
              <a:buFont typeface="Wingdings" panose="05000000000000000000" pitchFamily="2" charset="2"/>
              <a:buChar char="v"/>
            </a:pPr>
            <a:r>
              <a:rPr lang="en-US" altLang="en-US" sz="2400" dirty="0">
                <a:solidFill>
                  <a:schemeClr val="tx1"/>
                </a:solidFill>
              </a:rPr>
              <a:t>Death threat, threaten grandchildren, </a:t>
            </a:r>
            <a:r>
              <a:rPr lang="en-US" altLang="en-US" sz="2400" u="sng" dirty="0">
                <a:solidFill>
                  <a:schemeClr val="tx1"/>
                </a:solidFill>
              </a:rPr>
              <a:t>disability</a:t>
            </a:r>
            <a:endParaRPr lang="en-US" altLang="en-US" sz="2400" b="1" u="sng" dirty="0">
              <a:solidFill>
                <a:schemeClr val="tx1"/>
              </a:solidFill>
            </a:endParaRPr>
          </a:p>
          <a:p>
            <a:pPr>
              <a:lnSpc>
                <a:spcPct val="80000"/>
              </a:lnSpc>
              <a:buClr>
                <a:srgbClr val="A20B0B"/>
              </a:buClr>
              <a:buFont typeface="Wingdings" panose="05000000000000000000" pitchFamily="2" charset="2"/>
              <a:buChar char="v"/>
            </a:pPr>
            <a:endParaRPr lang="en-US" altLang="en-US" sz="2800" b="1" dirty="0">
              <a:solidFill>
                <a:schemeClr val="bg2"/>
              </a:solidFill>
            </a:endParaRPr>
          </a:p>
          <a:p>
            <a:pPr>
              <a:lnSpc>
                <a:spcPct val="80000"/>
              </a:lnSpc>
              <a:buClr>
                <a:srgbClr val="A20B0B"/>
              </a:buClr>
              <a:buFont typeface="Wingdings" panose="05000000000000000000" pitchFamily="2" charset="2"/>
              <a:buChar char="v"/>
            </a:pPr>
            <a:endParaRPr lang="en-US" altLang="en-US" sz="2800" b="1" dirty="0">
              <a:solidFill>
                <a:schemeClr val="bg2"/>
              </a:solidFill>
            </a:endParaRPr>
          </a:p>
          <a:p>
            <a:pPr>
              <a:lnSpc>
                <a:spcPct val="80000"/>
              </a:lnSpc>
              <a:buClr>
                <a:srgbClr val="A20B0B"/>
              </a:buClr>
              <a:buFont typeface="Wingdings" panose="05000000000000000000" pitchFamily="2" charset="2"/>
              <a:buChar char="v"/>
            </a:pPr>
            <a:endParaRPr lang="en-US" altLang="en-US" sz="2800" dirty="0">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693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0" y="609600"/>
            <a:ext cx="7620000" cy="1143000"/>
          </a:xfrm>
        </p:spPr>
        <p:txBody>
          <a:bodyPr/>
          <a:lstStyle/>
          <a:p>
            <a:pPr>
              <a:defRPr/>
            </a:pPr>
            <a:r>
              <a:rPr lang="en-US" altLang="en-US" dirty="0"/>
              <a:t>IPV of Older Rural Women</a:t>
            </a:r>
            <a:br>
              <a:rPr lang="en-US" altLang="en-US" dirty="0"/>
            </a:br>
            <a:r>
              <a:rPr lang="en-US" altLang="en-US" sz="3200" i="1" dirty="0"/>
              <a:t>(Focus Groups)</a:t>
            </a:r>
          </a:p>
        </p:txBody>
      </p:sp>
      <p:sp>
        <p:nvSpPr>
          <p:cNvPr id="23555" name="Rectangle 3"/>
          <p:cNvSpPr>
            <a:spLocks noGrp="1" noChangeArrowheads="1"/>
          </p:cNvSpPr>
          <p:nvPr>
            <p:ph type="body" idx="1"/>
          </p:nvPr>
        </p:nvSpPr>
        <p:spPr>
          <a:xfrm>
            <a:off x="457200" y="1523999"/>
            <a:ext cx="8458200" cy="4879975"/>
          </a:xfrm>
        </p:spPr>
        <p:txBody>
          <a:bodyPr/>
          <a:lstStyle/>
          <a:p>
            <a:pPr>
              <a:lnSpc>
                <a:spcPct val="80000"/>
              </a:lnSpc>
              <a:buClr>
                <a:srgbClr val="A20B0B"/>
              </a:buClr>
              <a:buFont typeface="Wingdings" panose="05000000000000000000" pitchFamily="2" charset="2"/>
              <a:buChar char="v"/>
            </a:pPr>
            <a:r>
              <a:rPr lang="en-US" altLang="en-US" sz="2800" b="1" dirty="0"/>
              <a:t>Characteristics</a:t>
            </a:r>
          </a:p>
          <a:p>
            <a:pPr marL="0" indent="0">
              <a:lnSpc>
                <a:spcPct val="80000"/>
              </a:lnSpc>
              <a:buClr>
                <a:srgbClr val="A20B0B"/>
              </a:buClr>
              <a:buNone/>
            </a:pPr>
            <a:r>
              <a:rPr lang="en-US" altLang="en-US" sz="2800" b="1" dirty="0"/>
              <a:t> </a:t>
            </a:r>
          </a:p>
          <a:p>
            <a:pPr lvl="1">
              <a:lnSpc>
                <a:spcPct val="80000"/>
              </a:lnSpc>
              <a:buClr>
                <a:srgbClr val="A20B0B"/>
              </a:buClr>
              <a:buFont typeface="Wingdings" panose="05000000000000000000" pitchFamily="2" charset="2"/>
              <a:buChar char="v"/>
            </a:pPr>
            <a:r>
              <a:rPr lang="en-US" altLang="en-US" sz="2000" dirty="0">
                <a:solidFill>
                  <a:schemeClr val="tx1"/>
                </a:solidFill>
              </a:rPr>
              <a:t>“Comfortable” with the abuse and more reluctant to leave</a:t>
            </a:r>
          </a:p>
          <a:p>
            <a:pPr lvl="1">
              <a:lnSpc>
                <a:spcPct val="80000"/>
              </a:lnSpc>
              <a:buClr>
                <a:srgbClr val="A20B0B"/>
              </a:buClr>
              <a:buFont typeface="Wingdings" panose="05000000000000000000" pitchFamily="2" charset="2"/>
              <a:buChar char="v"/>
            </a:pPr>
            <a:r>
              <a:rPr lang="en-US" altLang="en-US" sz="2400" dirty="0">
                <a:solidFill>
                  <a:schemeClr val="tx1"/>
                </a:solidFill>
              </a:rPr>
              <a:t>Increasing verbal abuse</a:t>
            </a:r>
          </a:p>
          <a:p>
            <a:pPr lvl="1">
              <a:lnSpc>
                <a:spcPct val="80000"/>
              </a:lnSpc>
              <a:buClr>
                <a:srgbClr val="A20B0B"/>
              </a:buClr>
              <a:buFont typeface="Wingdings" panose="05000000000000000000" pitchFamily="2" charset="2"/>
              <a:buChar char="v"/>
            </a:pPr>
            <a:r>
              <a:rPr lang="en-US" altLang="en-US" sz="2400" dirty="0">
                <a:solidFill>
                  <a:schemeClr val="tx1"/>
                </a:solidFill>
              </a:rPr>
              <a:t>Children have grown used to the abuse</a:t>
            </a:r>
          </a:p>
          <a:p>
            <a:pPr lvl="1">
              <a:lnSpc>
                <a:spcPct val="80000"/>
              </a:lnSpc>
              <a:buClr>
                <a:srgbClr val="A20B0B"/>
              </a:buClr>
              <a:buFont typeface="Wingdings" panose="05000000000000000000" pitchFamily="2" charset="2"/>
              <a:buChar char="v"/>
            </a:pPr>
            <a:r>
              <a:rPr lang="en-US" altLang="en-US" sz="2400" dirty="0">
                <a:solidFill>
                  <a:schemeClr val="tx1"/>
                </a:solidFill>
              </a:rPr>
              <a:t>Few experiences/knowledge outside the home</a:t>
            </a:r>
          </a:p>
          <a:p>
            <a:pPr lvl="1">
              <a:lnSpc>
                <a:spcPct val="80000"/>
              </a:lnSpc>
              <a:buClr>
                <a:srgbClr val="A20B0B"/>
              </a:buClr>
              <a:buFont typeface="Wingdings" panose="05000000000000000000" pitchFamily="2" charset="2"/>
              <a:buChar char="v"/>
            </a:pPr>
            <a:r>
              <a:rPr lang="en-US" altLang="en-US" sz="2400" dirty="0">
                <a:solidFill>
                  <a:schemeClr val="tx1"/>
                </a:solidFill>
              </a:rPr>
              <a:t>Many family members living together</a:t>
            </a:r>
          </a:p>
          <a:p>
            <a:pPr lvl="1">
              <a:lnSpc>
                <a:spcPct val="80000"/>
              </a:lnSpc>
              <a:buClr>
                <a:srgbClr val="A20B0B"/>
              </a:buClr>
              <a:buFont typeface="Wingdings" panose="05000000000000000000" pitchFamily="2" charset="2"/>
              <a:buChar char="v"/>
            </a:pPr>
            <a:r>
              <a:rPr lang="en-US" altLang="en-US" sz="2400" dirty="0">
                <a:solidFill>
                  <a:schemeClr val="tx1"/>
                </a:solidFill>
              </a:rPr>
              <a:t>Established “way of life,” a “woman’s responsibility”</a:t>
            </a:r>
          </a:p>
          <a:p>
            <a:pPr lvl="1">
              <a:lnSpc>
                <a:spcPct val="80000"/>
              </a:lnSpc>
              <a:buClr>
                <a:srgbClr val="A20B0B"/>
              </a:buClr>
              <a:buFont typeface="Wingdings" panose="05000000000000000000" pitchFamily="2" charset="2"/>
              <a:buChar char="v"/>
            </a:pPr>
            <a:r>
              <a:rPr lang="en-US" altLang="en-US" sz="2400" dirty="0">
                <a:solidFill>
                  <a:schemeClr val="tx1"/>
                </a:solidFill>
              </a:rPr>
              <a:t>Fear of retaliation</a:t>
            </a:r>
          </a:p>
          <a:p>
            <a:pPr lvl="1">
              <a:lnSpc>
                <a:spcPct val="80000"/>
              </a:lnSpc>
              <a:buClr>
                <a:srgbClr val="A20B0B"/>
              </a:buClr>
              <a:buFont typeface="Wingdings" panose="05000000000000000000" pitchFamily="2" charset="2"/>
              <a:buChar char="v"/>
            </a:pPr>
            <a:r>
              <a:rPr lang="en-US" altLang="en-US" sz="2400" dirty="0">
                <a:solidFill>
                  <a:schemeClr val="tx1"/>
                </a:solidFill>
              </a:rPr>
              <a:t>Frailty/increasing health problems</a:t>
            </a:r>
          </a:p>
          <a:p>
            <a:pPr lvl="1">
              <a:lnSpc>
                <a:spcPct val="80000"/>
              </a:lnSpc>
              <a:buClr>
                <a:srgbClr val="A20B0B"/>
              </a:buClr>
              <a:buFont typeface="Wingdings" panose="05000000000000000000" pitchFamily="2" charset="2"/>
              <a:buChar char="v"/>
            </a:pPr>
            <a:r>
              <a:rPr lang="en-US" altLang="en-US" sz="2400" dirty="0">
                <a:solidFill>
                  <a:schemeClr val="tx1"/>
                </a:solidFill>
              </a:rPr>
              <a:t>Poverty</a:t>
            </a:r>
          </a:p>
          <a:p>
            <a:pPr lvl="1">
              <a:lnSpc>
                <a:spcPct val="80000"/>
              </a:lnSpc>
              <a:buClr>
                <a:srgbClr val="A20B0B"/>
              </a:buClr>
              <a:buFont typeface="Wingdings" panose="05000000000000000000" pitchFamily="2" charset="2"/>
              <a:buChar char="v"/>
            </a:pPr>
            <a:r>
              <a:rPr lang="en-US" altLang="en-US" sz="2400" dirty="0">
                <a:solidFill>
                  <a:schemeClr val="tx1"/>
                </a:solidFill>
              </a:rPr>
              <a:t>Rural environment—everyone knows everyone</a:t>
            </a:r>
          </a:p>
          <a:p>
            <a:pPr lvl="1">
              <a:lnSpc>
                <a:spcPct val="80000"/>
              </a:lnSpc>
              <a:buClr>
                <a:srgbClr val="A20B0B"/>
              </a:buClr>
              <a:buFont typeface="Wingdings" panose="05000000000000000000" pitchFamily="2" charset="2"/>
              <a:buChar char="v"/>
            </a:pPr>
            <a:r>
              <a:rPr lang="en-US" altLang="en-US" sz="2400" dirty="0">
                <a:solidFill>
                  <a:schemeClr val="tx1"/>
                </a:solidFill>
              </a:rPr>
              <a:t>Cycles</a:t>
            </a:r>
          </a:p>
          <a:p>
            <a:pPr lvl="1">
              <a:lnSpc>
                <a:spcPct val="80000"/>
              </a:lnSpc>
              <a:buClr>
                <a:srgbClr val="A20B0B"/>
              </a:buClr>
              <a:buFont typeface="Wingdings" panose="05000000000000000000" pitchFamily="2" charset="2"/>
              <a:buChar char="v"/>
            </a:pPr>
            <a:endParaRPr lang="en-US" altLang="en-US" sz="2400" dirty="0">
              <a:solidFill>
                <a:schemeClr val="bg2"/>
              </a:solidFill>
            </a:endParaRPr>
          </a:p>
          <a:p>
            <a:pPr>
              <a:lnSpc>
                <a:spcPct val="80000"/>
              </a:lnSpc>
              <a:buClr>
                <a:srgbClr val="A20B0B"/>
              </a:buClr>
              <a:buFont typeface="Wingdings" panose="05000000000000000000" pitchFamily="2" charset="2"/>
              <a:buChar char="v"/>
            </a:pPr>
            <a:endParaRPr lang="en-US" altLang="en-US" sz="2800" dirty="0">
              <a:solidFill>
                <a:schemeClr val="bg2"/>
              </a:solidFill>
            </a:endParaRPr>
          </a:p>
          <a:p>
            <a:pPr lvl="1">
              <a:lnSpc>
                <a:spcPct val="80000"/>
              </a:lnSpc>
              <a:buClr>
                <a:srgbClr val="A20B0B"/>
              </a:buClr>
              <a:buFont typeface="Wingdings" panose="05000000000000000000" pitchFamily="2" charset="2"/>
              <a:buChar char="v"/>
            </a:pPr>
            <a:endParaRPr lang="en-US" altLang="en-US" sz="2400" b="1" dirty="0">
              <a:solidFill>
                <a:schemeClr val="bg2"/>
              </a:solidFill>
            </a:endParaRPr>
          </a:p>
          <a:p>
            <a:pPr>
              <a:lnSpc>
                <a:spcPct val="80000"/>
              </a:lnSpc>
              <a:buClr>
                <a:srgbClr val="A20B0B"/>
              </a:buClr>
              <a:buFont typeface="Wingdings" panose="05000000000000000000" pitchFamily="2" charset="2"/>
              <a:buChar char="v"/>
            </a:pPr>
            <a:endParaRPr lang="en-US" altLang="en-US" sz="2800" b="1" dirty="0">
              <a:solidFill>
                <a:schemeClr val="bg2"/>
              </a:solidFill>
            </a:endParaRPr>
          </a:p>
          <a:p>
            <a:pPr>
              <a:lnSpc>
                <a:spcPct val="80000"/>
              </a:lnSpc>
              <a:buClr>
                <a:srgbClr val="A20B0B"/>
              </a:buClr>
              <a:buFont typeface="Wingdings" panose="05000000000000000000" pitchFamily="2" charset="2"/>
              <a:buChar char="v"/>
            </a:pPr>
            <a:endParaRPr lang="en-US" altLang="en-US" sz="2800" dirty="0">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8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04800" y="914400"/>
            <a:ext cx="8839200" cy="1143000"/>
          </a:xfrm>
        </p:spPr>
        <p:txBody>
          <a:bodyPr/>
          <a:lstStyle/>
          <a:p>
            <a:pPr algn="l">
              <a:defRPr/>
            </a:pPr>
            <a:r>
              <a:rPr lang="en-US" altLang="en-US" dirty="0"/>
              <a:t>Challenges for Service Provision</a:t>
            </a:r>
            <a:br>
              <a:rPr lang="en-US" altLang="en-US" dirty="0"/>
            </a:br>
            <a:r>
              <a:rPr lang="en-US" altLang="en-US" sz="3200" i="1" dirty="0"/>
              <a:t>(From Focus Groups)</a:t>
            </a:r>
            <a:r>
              <a:rPr lang="en-US" altLang="en-US" dirty="0"/>
              <a:t> </a:t>
            </a:r>
          </a:p>
        </p:txBody>
      </p:sp>
      <p:sp>
        <p:nvSpPr>
          <p:cNvPr id="24579" name="Rectangle 3"/>
          <p:cNvSpPr>
            <a:spLocks noGrp="1" noChangeArrowheads="1"/>
          </p:cNvSpPr>
          <p:nvPr>
            <p:ph type="body" idx="1"/>
          </p:nvPr>
        </p:nvSpPr>
        <p:spPr>
          <a:xfrm>
            <a:off x="609600" y="2209800"/>
            <a:ext cx="8153400" cy="4267200"/>
          </a:xfrm>
        </p:spPr>
        <p:txBody>
          <a:bodyPr/>
          <a:lstStyle/>
          <a:p>
            <a:pPr>
              <a:lnSpc>
                <a:spcPct val="90000"/>
              </a:lnSpc>
              <a:buClr>
                <a:srgbClr val="A20B0B"/>
              </a:buClr>
              <a:buFont typeface="Wingdings" panose="05000000000000000000" pitchFamily="2" charset="2"/>
              <a:buChar char="v"/>
            </a:pPr>
            <a:r>
              <a:rPr lang="en-US" altLang="en-US" sz="2400" dirty="0"/>
              <a:t>Ongoing patterns of behavior not always taken seriously by law enforcement, social services, and health care providers</a:t>
            </a:r>
          </a:p>
          <a:p>
            <a:pPr>
              <a:lnSpc>
                <a:spcPct val="90000"/>
              </a:lnSpc>
              <a:buClr>
                <a:srgbClr val="A20B0B"/>
              </a:buClr>
              <a:buFont typeface="Wingdings" panose="05000000000000000000" pitchFamily="2" charset="2"/>
              <a:buChar char="v"/>
            </a:pPr>
            <a:r>
              <a:rPr lang="en-US" altLang="en-US" sz="2400" dirty="0"/>
              <a:t>Safety of persons investigating cases</a:t>
            </a:r>
          </a:p>
          <a:p>
            <a:pPr>
              <a:lnSpc>
                <a:spcPct val="90000"/>
              </a:lnSpc>
              <a:buClr>
                <a:srgbClr val="A20B0B"/>
              </a:buClr>
              <a:buFont typeface="Wingdings" panose="05000000000000000000" pitchFamily="2" charset="2"/>
              <a:buChar char="v"/>
            </a:pPr>
            <a:r>
              <a:rPr lang="en-US" altLang="en-US" sz="2400" dirty="0"/>
              <a:t>Lack of education, lack of financial resources</a:t>
            </a:r>
          </a:p>
          <a:p>
            <a:pPr>
              <a:lnSpc>
                <a:spcPct val="90000"/>
              </a:lnSpc>
              <a:buClr>
                <a:srgbClr val="A20B0B"/>
              </a:buClr>
              <a:buFont typeface="Wingdings" panose="05000000000000000000" pitchFamily="2" charset="2"/>
              <a:buChar char="v"/>
            </a:pPr>
            <a:r>
              <a:rPr lang="en-US" altLang="en-US" sz="2400" dirty="0"/>
              <a:t>Victim is unaware that abuse is occurring</a:t>
            </a:r>
          </a:p>
          <a:p>
            <a:pPr>
              <a:lnSpc>
                <a:spcPct val="90000"/>
              </a:lnSpc>
              <a:buClr>
                <a:srgbClr val="A20B0B"/>
              </a:buClr>
              <a:buFont typeface="Wingdings" panose="05000000000000000000" pitchFamily="2" charset="2"/>
              <a:buChar char="v"/>
            </a:pPr>
            <a:r>
              <a:rPr lang="en-US" altLang="en-US" sz="2400" dirty="0"/>
              <a:t>Victim is unaware of resources</a:t>
            </a:r>
          </a:p>
          <a:p>
            <a:pPr>
              <a:lnSpc>
                <a:spcPct val="90000"/>
              </a:lnSpc>
              <a:buClr>
                <a:srgbClr val="A20B0B"/>
              </a:buClr>
              <a:buFont typeface="Wingdings" panose="05000000000000000000" pitchFamily="2" charset="2"/>
              <a:buChar char="v"/>
            </a:pPr>
            <a:r>
              <a:rPr lang="en-US" altLang="en-US" sz="2400" dirty="0"/>
              <a:t>Inadequate housing, transportation options</a:t>
            </a:r>
          </a:p>
          <a:p>
            <a:pPr>
              <a:lnSpc>
                <a:spcPct val="90000"/>
              </a:lnSpc>
              <a:buClr>
                <a:srgbClr val="A20B0B"/>
              </a:buClr>
              <a:buFont typeface="Wingdings" panose="05000000000000000000" pitchFamily="2" charset="2"/>
              <a:buChar char="v"/>
            </a:pPr>
            <a:r>
              <a:rPr lang="en-US" altLang="en-US" sz="2400" dirty="0"/>
              <a:t>Lack of case follow-through</a:t>
            </a:r>
          </a:p>
          <a:p>
            <a:pPr>
              <a:lnSpc>
                <a:spcPct val="90000"/>
              </a:lnSpc>
              <a:buClr>
                <a:srgbClr val="A20B0B"/>
              </a:buClr>
              <a:buFont typeface="Wingdings" panose="05000000000000000000" pitchFamily="2" charset="2"/>
              <a:buChar char="v"/>
            </a:pPr>
            <a:r>
              <a:rPr lang="en-US" altLang="en-US" sz="2400" dirty="0"/>
              <a:t>Adults without “the wedge” of children, refusal of services</a:t>
            </a:r>
          </a:p>
          <a:p>
            <a:pPr>
              <a:lnSpc>
                <a:spcPct val="90000"/>
              </a:lnSpc>
              <a:buClr>
                <a:srgbClr val="A20B0B"/>
              </a:buClr>
              <a:buFont typeface="Wingdings" panose="05000000000000000000" pitchFamily="2" charset="2"/>
              <a:buChar char="v"/>
            </a:pPr>
            <a:endParaRPr lang="en-US" altLang="en-US" sz="2400" dirty="0">
              <a:solidFill>
                <a:schemeClr val="bg2"/>
              </a:solidFill>
            </a:endParaRPr>
          </a:p>
          <a:p>
            <a:pPr>
              <a:lnSpc>
                <a:spcPct val="90000"/>
              </a:lnSpc>
              <a:buClr>
                <a:srgbClr val="A20B0B"/>
              </a:buClr>
              <a:buFont typeface="Wingdings" panose="05000000000000000000" pitchFamily="2" charset="2"/>
              <a:buChar char="v"/>
            </a:pPr>
            <a:endParaRPr lang="en-US" altLang="en-US" sz="2400" dirty="0">
              <a:solidFill>
                <a:schemeClr val="bg2"/>
              </a:solidFill>
            </a:endParaRPr>
          </a:p>
          <a:p>
            <a:pPr>
              <a:lnSpc>
                <a:spcPct val="90000"/>
              </a:lnSpc>
              <a:buClr>
                <a:srgbClr val="A20B0B"/>
              </a:buClr>
              <a:buFont typeface="Wingdings" panose="05000000000000000000" pitchFamily="2" charset="2"/>
              <a:buChar char="v"/>
            </a:pPr>
            <a:endParaRPr lang="en-US" altLang="en-US" sz="2400" dirty="0">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04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716756"/>
            <a:ext cx="7772400" cy="1143000"/>
          </a:xfrm>
        </p:spPr>
        <p:txBody>
          <a:bodyPr/>
          <a:lstStyle/>
          <a:p>
            <a:pPr algn="l">
              <a:defRPr/>
            </a:pPr>
            <a:r>
              <a:rPr lang="en-US" altLang="en-US" dirty="0">
                <a:effectLst/>
              </a:rPr>
              <a:t> Examples of the Abuse</a:t>
            </a:r>
            <a:endParaRPr lang="en-US" altLang="en-US" sz="3600" i="1" dirty="0">
              <a:effectLst/>
            </a:endParaRPr>
          </a:p>
        </p:txBody>
      </p:sp>
      <p:sp>
        <p:nvSpPr>
          <p:cNvPr id="26627" name="Rectangle 3"/>
          <p:cNvSpPr>
            <a:spLocks noGrp="1" noChangeArrowheads="1"/>
          </p:cNvSpPr>
          <p:nvPr>
            <p:ph type="body" idx="1"/>
          </p:nvPr>
        </p:nvSpPr>
        <p:spPr>
          <a:xfrm>
            <a:off x="533400" y="1676400"/>
            <a:ext cx="7772400" cy="4953000"/>
          </a:xfrm>
        </p:spPr>
        <p:txBody>
          <a:bodyPr/>
          <a:lstStyle/>
          <a:p>
            <a:pPr>
              <a:buClr>
                <a:srgbClr val="A20B0B"/>
              </a:buClr>
              <a:buFont typeface="Wingdings" panose="05000000000000000000" pitchFamily="2" charset="2"/>
              <a:buChar char="v"/>
            </a:pPr>
            <a:r>
              <a:rPr lang="en-US" altLang="en-US" sz="2800" dirty="0"/>
              <a:t>“When he was drunk, if I did something wrong or whatever, once he threw a fork at me and just missed my head once and hit the wall, threw a shoe at me…he was easy to fly off.”</a:t>
            </a:r>
          </a:p>
          <a:p>
            <a:pPr>
              <a:buClr>
                <a:srgbClr val="A20B0B"/>
              </a:buClr>
              <a:buFont typeface="Wingdings" panose="05000000000000000000" pitchFamily="2" charset="2"/>
              <a:buChar char="v"/>
            </a:pPr>
            <a:r>
              <a:rPr lang="en-US" altLang="en-US" sz="2800" dirty="0"/>
              <a:t>“He’d be gone all day and come in and he wanted sex, he raped me several times, and I thought it was a husband’s right…”</a:t>
            </a:r>
          </a:p>
          <a:p>
            <a:pPr>
              <a:buClr>
                <a:srgbClr val="A20B0B"/>
              </a:buClr>
              <a:buFont typeface="Wingdings" panose="05000000000000000000" pitchFamily="2" charset="2"/>
              <a:buChar char="v"/>
            </a:pPr>
            <a:r>
              <a:rPr lang="en-US" altLang="en-US" sz="2800" dirty="0"/>
              <a:t>“He killed the cat in front of me and my son one time, strangled it.  Because we were paying too much attention to it.”</a:t>
            </a:r>
          </a:p>
          <a:p>
            <a:pPr>
              <a:buClr>
                <a:srgbClr val="A20B0B"/>
              </a:buClr>
              <a:buFont typeface="Wingdings" panose="05000000000000000000" pitchFamily="2" charset="2"/>
              <a:buChar char="v"/>
            </a:pPr>
            <a:endParaRPr lang="en-US" altLang="en-US" sz="2800" dirty="0">
              <a:solidFill>
                <a:schemeClr val="bg2"/>
              </a:solidFill>
            </a:endParaRPr>
          </a:p>
        </p:txBody>
      </p:sp>
      <p:sp>
        <p:nvSpPr>
          <p:cNvPr id="26628" name="Text Box 4"/>
          <p:cNvSpPr txBox="1">
            <a:spLocks noChangeArrowheads="1"/>
          </p:cNvSpPr>
          <p:nvPr/>
        </p:nvSpPr>
        <p:spPr bwMode="auto">
          <a:xfrm>
            <a:off x="1676400" y="16764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lgn="ctr">
                <a:solidFill>
                  <a:srgbClr val="000000"/>
                </a:solidFill>
                <a:miter lim="800000"/>
                <a:headEnd/>
                <a:tailEnd/>
              </a14:hiddenLine>
            </a:ext>
          </a:extLst>
        </p:spPr>
        <p:txBody>
          <a:bodyPr>
            <a:spAutoFit/>
          </a:bodyPr>
          <a:lstStyle>
            <a:lvl1pPr>
              <a:spcBef>
                <a:spcPct val="20000"/>
              </a:spcBef>
              <a:buClr>
                <a:srgbClr val="660000"/>
              </a:buClr>
              <a:buFont typeface="Arial" panose="020B0604020202020204" pitchFamily="34" charset="0"/>
              <a:buChar char="•"/>
              <a:defRPr sz="3200" b="1">
                <a:solidFill>
                  <a:srgbClr val="660000"/>
                </a:solidFill>
                <a:latin typeface="Arial" panose="020B0604020202020204" pitchFamily="34" charset="0"/>
                <a:cs typeface="Arial" panose="020B0604020202020204" pitchFamily="34" charset="0"/>
              </a:defRPr>
            </a:lvl1pPr>
            <a:lvl2pPr marL="742950" indent="-285750">
              <a:spcBef>
                <a:spcPct val="20000"/>
              </a:spcBef>
              <a:buClr>
                <a:srgbClr val="660000"/>
              </a:buClr>
              <a:buFont typeface="Arial" panose="020B0604020202020204" pitchFamily="34" charset="0"/>
              <a:buChar char="•"/>
              <a:defRPr sz="2800">
                <a:solidFill>
                  <a:srgbClr val="660000"/>
                </a:solidFill>
                <a:latin typeface="Arial" panose="020B0604020202020204" pitchFamily="34" charset="0"/>
                <a:cs typeface="Arial" panose="020B0604020202020204" pitchFamily="34" charset="0"/>
              </a:defRPr>
            </a:lvl2pPr>
            <a:lvl3pPr marL="1143000" indent="-228600">
              <a:spcBef>
                <a:spcPct val="20000"/>
              </a:spcBef>
              <a:buClr>
                <a:srgbClr val="660000"/>
              </a:buClr>
              <a:buFont typeface="Arial" panose="020B0604020202020204" pitchFamily="34" charset="0"/>
              <a:buChar char="•"/>
              <a:defRPr sz="2400">
                <a:solidFill>
                  <a:srgbClr val="660000"/>
                </a:solidFill>
                <a:latin typeface="Arial" panose="020B0604020202020204" pitchFamily="34" charset="0"/>
                <a:cs typeface="Arial" panose="020B0604020202020204" pitchFamily="34" charset="0"/>
              </a:defRPr>
            </a:lvl3pPr>
            <a:lvl4pPr marL="16002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4pPr>
            <a:lvl5pPr marL="20574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en-US" altLang="en-US" sz="1800" b="0"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35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1066800"/>
            <a:ext cx="7772400" cy="914400"/>
          </a:xfrm>
        </p:spPr>
        <p:txBody>
          <a:bodyPr/>
          <a:lstStyle/>
          <a:p>
            <a:pPr>
              <a:defRPr/>
            </a:pPr>
            <a:r>
              <a:rPr lang="en-US" altLang="en-US" sz="4000" dirty="0">
                <a:solidFill>
                  <a:srgbClr val="660000"/>
                </a:solidFill>
                <a:effectLst/>
                <a:latin typeface="Arial" panose="020B0604020202020204" pitchFamily="34" charset="0"/>
              </a:rPr>
              <a:t>The Impetus to Leave</a:t>
            </a:r>
          </a:p>
        </p:txBody>
      </p:sp>
      <p:sp>
        <p:nvSpPr>
          <p:cNvPr id="28675" name="Rectangle 3"/>
          <p:cNvSpPr>
            <a:spLocks noGrp="1" noChangeArrowheads="1"/>
          </p:cNvSpPr>
          <p:nvPr>
            <p:ph type="body" sz="half" idx="1"/>
          </p:nvPr>
        </p:nvSpPr>
        <p:spPr>
          <a:xfrm>
            <a:off x="533400" y="1981200"/>
            <a:ext cx="8382000" cy="4114800"/>
          </a:xfrm>
        </p:spPr>
        <p:txBody>
          <a:bodyPr/>
          <a:lstStyle/>
          <a:p>
            <a:pPr>
              <a:buClr>
                <a:srgbClr val="A20B0B"/>
              </a:buClr>
              <a:buFont typeface="Wingdings" panose="05000000000000000000" pitchFamily="2" charset="2"/>
              <a:buChar char="v"/>
            </a:pPr>
            <a:r>
              <a:rPr lang="en-US" altLang="en-US" sz="2800" dirty="0">
                <a:solidFill>
                  <a:schemeClr val="tx1"/>
                </a:solidFill>
              </a:rPr>
              <a:t>“Well, the day that I run him off and got my divorce was he knocked one (child) down and the floor and he got a real black eye.”</a:t>
            </a:r>
          </a:p>
          <a:p>
            <a:pPr>
              <a:buClr>
                <a:srgbClr val="A20B0B"/>
              </a:buClr>
              <a:buFont typeface="Wingdings" panose="05000000000000000000" pitchFamily="2" charset="2"/>
              <a:buChar char="v"/>
            </a:pPr>
            <a:r>
              <a:rPr lang="en-US" altLang="en-US" sz="2800" dirty="0">
                <a:solidFill>
                  <a:schemeClr val="tx1"/>
                </a:solidFill>
              </a:rPr>
              <a:t>“In Kentucky in 1966, you couldn’t file for divorce if you were pregnant.  They knew I was pregnant, it went through.”</a:t>
            </a:r>
          </a:p>
          <a:p>
            <a:pPr>
              <a:buClr>
                <a:srgbClr val="A20B0B"/>
              </a:buClr>
              <a:buFont typeface="Wingdings" panose="05000000000000000000" pitchFamily="2" charset="2"/>
              <a:buChar char="v"/>
            </a:pPr>
            <a:r>
              <a:rPr lang="en-US" altLang="en-US" sz="2800" dirty="0">
                <a:solidFill>
                  <a:schemeClr val="tx1"/>
                </a:solidFill>
              </a:rPr>
              <a:t>“When I came back to my car, he had shot holes in my car, burned all my clothes, all my personal items, he just went crazy.”</a:t>
            </a:r>
          </a:p>
          <a:p>
            <a:pPr>
              <a:buClr>
                <a:srgbClr val="A20B0B"/>
              </a:buClr>
              <a:buFont typeface="Wingdings" panose="05000000000000000000" pitchFamily="2" charset="2"/>
              <a:buChar char="v"/>
            </a:pPr>
            <a:endParaRPr lang="en-US" altLang="en-US" sz="2800" dirty="0">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93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47700" y="831574"/>
            <a:ext cx="7772400" cy="1143000"/>
          </a:xfrm>
        </p:spPr>
        <p:txBody>
          <a:bodyPr/>
          <a:lstStyle/>
          <a:p>
            <a:pPr algn="ctr">
              <a:defRPr/>
            </a:pPr>
            <a:r>
              <a:rPr lang="en-US" altLang="en-US" sz="4000" dirty="0">
                <a:solidFill>
                  <a:srgbClr val="660000"/>
                </a:solidFill>
                <a:latin typeface="Arial" panose="020B0604020202020204" pitchFamily="34" charset="0"/>
              </a:rPr>
              <a:t>The Women’s Needs</a:t>
            </a:r>
          </a:p>
        </p:txBody>
      </p:sp>
      <p:sp>
        <p:nvSpPr>
          <p:cNvPr id="29699" name="Rectangle 3"/>
          <p:cNvSpPr>
            <a:spLocks noGrp="1" noChangeArrowheads="1"/>
          </p:cNvSpPr>
          <p:nvPr>
            <p:ph type="body" sz="half" idx="1"/>
          </p:nvPr>
        </p:nvSpPr>
        <p:spPr>
          <a:xfrm>
            <a:off x="304800" y="1981200"/>
            <a:ext cx="8458200" cy="4114800"/>
          </a:xfrm>
        </p:spPr>
        <p:txBody>
          <a:bodyPr/>
          <a:lstStyle/>
          <a:p>
            <a:pPr>
              <a:lnSpc>
                <a:spcPct val="90000"/>
              </a:lnSpc>
              <a:buClr>
                <a:srgbClr val="A20B0B"/>
              </a:buClr>
              <a:buFont typeface="Wingdings" panose="05000000000000000000" pitchFamily="2" charset="2"/>
              <a:buChar char="v"/>
            </a:pPr>
            <a:r>
              <a:rPr lang="en-US" altLang="en-US" sz="2800" dirty="0">
                <a:solidFill>
                  <a:schemeClr val="tx1"/>
                </a:solidFill>
              </a:rPr>
              <a:t>“…What was happening…was that my mental state was in such a bad condition that I started shutting my body down.  I did not want to go on anymore.”</a:t>
            </a:r>
          </a:p>
          <a:p>
            <a:pPr>
              <a:lnSpc>
                <a:spcPct val="90000"/>
              </a:lnSpc>
              <a:buClr>
                <a:srgbClr val="A20B0B"/>
              </a:buClr>
              <a:buFont typeface="Wingdings" panose="05000000000000000000" pitchFamily="2" charset="2"/>
              <a:buChar char="v"/>
            </a:pPr>
            <a:r>
              <a:rPr lang="en-US" altLang="en-US" sz="2800" dirty="0">
                <a:solidFill>
                  <a:schemeClr val="tx1"/>
                </a:solidFill>
              </a:rPr>
              <a:t>“I had all kinds of needs, I had emotional needs very bad.  I was in bad shape because I was led to believe that’s how women are supposed to be, they’re supposed to take that.”</a:t>
            </a:r>
          </a:p>
          <a:p>
            <a:pPr>
              <a:lnSpc>
                <a:spcPct val="90000"/>
              </a:lnSpc>
              <a:buClr>
                <a:srgbClr val="A20B0B"/>
              </a:buClr>
              <a:buFont typeface="Wingdings" panose="05000000000000000000" pitchFamily="2" charset="2"/>
              <a:buChar char="v"/>
            </a:pPr>
            <a:r>
              <a:rPr lang="en-US" altLang="en-US" sz="2800" dirty="0">
                <a:solidFill>
                  <a:schemeClr val="tx1"/>
                </a:solidFill>
              </a:rPr>
              <a:t>“I don’t really feel safe, ‘cause I’m a sick person right now, but I don’t feel safe.”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12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507" y="838200"/>
            <a:ext cx="8229600" cy="990600"/>
          </a:xfrm>
        </p:spPr>
        <p:txBody>
          <a:bodyPr/>
          <a:lstStyle/>
          <a:p>
            <a:pPr>
              <a:defRPr/>
            </a:pPr>
            <a:r>
              <a:rPr lang="en-US" dirty="0"/>
              <a:t> </a:t>
            </a:r>
            <a:r>
              <a:rPr lang="en-US" dirty="0">
                <a:solidFill>
                  <a:srgbClr val="660000"/>
                </a:solidFill>
                <a:effectLst/>
              </a:rPr>
              <a:t>Unwinding the Findings</a:t>
            </a:r>
          </a:p>
        </p:txBody>
      </p:sp>
      <p:sp>
        <p:nvSpPr>
          <p:cNvPr id="33795" name="Text Placeholder 2"/>
          <p:cNvSpPr>
            <a:spLocks noGrp="1"/>
          </p:cNvSpPr>
          <p:nvPr>
            <p:ph type="body" sz="half" idx="1"/>
          </p:nvPr>
        </p:nvSpPr>
        <p:spPr>
          <a:xfrm>
            <a:off x="457200" y="1600200"/>
            <a:ext cx="8458200" cy="4800600"/>
          </a:xfrm>
        </p:spPr>
        <p:txBody>
          <a:bodyPr/>
          <a:lstStyle/>
          <a:p>
            <a:r>
              <a:rPr lang="en-US" altLang="en-US" dirty="0">
                <a:solidFill>
                  <a:schemeClr val="tx1"/>
                </a:solidFill>
              </a:rPr>
              <a:t>Older adults sustain serious mental and physical injuries from which they are less like to recover than their younger counterparts</a:t>
            </a:r>
          </a:p>
          <a:p>
            <a:r>
              <a:rPr lang="en-US" altLang="en-US" dirty="0">
                <a:solidFill>
                  <a:schemeClr val="tx1"/>
                </a:solidFill>
              </a:rPr>
              <a:t>Important to alter public views of IPV of older women</a:t>
            </a:r>
          </a:p>
          <a:p>
            <a:r>
              <a:rPr lang="en-US" altLang="en-US" dirty="0">
                <a:solidFill>
                  <a:schemeClr val="tx1"/>
                </a:solidFill>
              </a:rPr>
              <a:t>More services are needed</a:t>
            </a:r>
          </a:p>
          <a:p>
            <a:r>
              <a:rPr lang="en-US" altLang="en-US" dirty="0">
                <a:solidFill>
                  <a:schemeClr val="tx1"/>
                </a:solidFill>
              </a:rPr>
              <a:t>Elder shelters needed</a:t>
            </a:r>
          </a:p>
          <a:p>
            <a:r>
              <a:rPr lang="en-US" altLang="en-US" dirty="0">
                <a:solidFill>
                  <a:schemeClr val="tx1"/>
                </a:solidFill>
              </a:rPr>
              <a:t>Different cultures regard IPV differently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98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pPr>
              <a:defRPr/>
            </a:pPr>
            <a:r>
              <a:rPr lang="en-US" dirty="0">
                <a:solidFill>
                  <a:srgbClr val="660000"/>
                </a:solidFill>
                <a:effectLst/>
              </a:rPr>
              <a:t>Objectives</a:t>
            </a:r>
          </a:p>
        </p:txBody>
      </p:sp>
      <p:sp>
        <p:nvSpPr>
          <p:cNvPr id="7171" name="Text Placeholder 2"/>
          <p:cNvSpPr>
            <a:spLocks noGrp="1"/>
          </p:cNvSpPr>
          <p:nvPr>
            <p:ph type="body" sz="half" idx="1"/>
          </p:nvPr>
        </p:nvSpPr>
        <p:spPr>
          <a:xfrm>
            <a:off x="419100" y="1676400"/>
            <a:ext cx="8001000" cy="3200400"/>
          </a:xfrm>
        </p:spPr>
        <p:txBody>
          <a:bodyPr/>
          <a:lstStyle/>
          <a:p>
            <a:r>
              <a:rPr lang="en-US" altLang="en-US" dirty="0">
                <a:solidFill>
                  <a:schemeClr val="tx1"/>
                </a:solidFill>
              </a:rPr>
              <a:t>Learn the nature of domestic violence of older rural women </a:t>
            </a:r>
          </a:p>
          <a:p>
            <a:r>
              <a:rPr lang="en-US" altLang="en-US" dirty="0">
                <a:solidFill>
                  <a:schemeClr val="tx1"/>
                </a:solidFill>
              </a:rPr>
              <a:t>Understand the scope of the problem</a:t>
            </a:r>
          </a:p>
          <a:p>
            <a:r>
              <a:rPr lang="en-US" altLang="en-US" dirty="0">
                <a:solidFill>
                  <a:schemeClr val="tx1"/>
                </a:solidFill>
              </a:rPr>
              <a:t>Explore implications of research findings for prevention and intervention</a:t>
            </a:r>
          </a:p>
        </p:txBody>
      </p:sp>
      <p:pic>
        <p:nvPicPr>
          <p:cNvPr id="8" name="Picture 2" descr="Farms, small factories and other buildings often sit abandoned in America’s many rural communities. Image from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4395772"/>
            <a:ext cx="3604986" cy="202755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125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4988" y="1142999"/>
            <a:ext cx="7772400" cy="682625"/>
          </a:xfrm>
        </p:spPr>
        <p:txBody>
          <a:bodyPr/>
          <a:lstStyle/>
          <a:p>
            <a:pPr>
              <a:defRPr/>
            </a:pPr>
            <a:r>
              <a:rPr lang="en-US" altLang="en-US" sz="4000" dirty="0">
                <a:solidFill>
                  <a:srgbClr val="660000"/>
                </a:solidFill>
                <a:effectLst/>
                <a:latin typeface="Arial" panose="020B0604020202020204" pitchFamily="34" charset="0"/>
              </a:rPr>
              <a:t>Resources </a:t>
            </a:r>
          </a:p>
        </p:txBody>
      </p:sp>
      <p:sp>
        <p:nvSpPr>
          <p:cNvPr id="34819" name="Rectangle 3"/>
          <p:cNvSpPr>
            <a:spLocks noGrp="1" noChangeArrowheads="1"/>
          </p:cNvSpPr>
          <p:nvPr>
            <p:ph type="body" sz="half" idx="1"/>
          </p:nvPr>
        </p:nvSpPr>
        <p:spPr>
          <a:xfrm>
            <a:off x="381000" y="2130425"/>
            <a:ext cx="8534400" cy="4346576"/>
          </a:xfrm>
        </p:spPr>
        <p:txBody>
          <a:bodyPr/>
          <a:lstStyle/>
          <a:p>
            <a:r>
              <a:rPr lang="en-US" altLang="en-US" sz="2800" dirty="0"/>
              <a:t>International Network for the Prevention of Elder Abuse</a:t>
            </a:r>
          </a:p>
          <a:p>
            <a:r>
              <a:rPr lang="en-US" altLang="en-US" sz="2800" dirty="0"/>
              <a:t>World Health Organization</a:t>
            </a:r>
          </a:p>
          <a:p>
            <a:r>
              <a:rPr lang="en-US" altLang="en-US" sz="2800" dirty="0"/>
              <a:t>National Clearinghouse on Abuse in Later Life</a:t>
            </a:r>
          </a:p>
          <a:p>
            <a:r>
              <a:rPr lang="en-US" altLang="en-US" sz="2800" dirty="0"/>
              <a:t>National Committee for the Prevention of Elder Abuse, National Adult Protective Services Association, National Center on Elder Abuse</a:t>
            </a:r>
          </a:p>
          <a:p>
            <a:r>
              <a:rPr lang="en-US" altLang="en-US" sz="2800" dirty="0"/>
              <a:t>Health care professionals, faith leaders, law enforcement </a:t>
            </a:r>
          </a:p>
          <a:p>
            <a:endParaRPr lang="en-US" altLang="en-US" sz="2800" dirty="0"/>
          </a:p>
          <a:p>
            <a:endParaRPr lang="en-US" altLang="en-US" dirty="0"/>
          </a:p>
          <a:p>
            <a:pPr>
              <a:buClr>
                <a:srgbClr val="A20B0B"/>
              </a:buClr>
              <a:buFont typeface="Wingdings" panose="05000000000000000000" pitchFamily="2" charset="2"/>
              <a:buChar char="v"/>
            </a:pPr>
            <a:endParaRPr lang="en-US" altLang="en-US" dirty="0">
              <a:solidFill>
                <a:schemeClr val="bg2"/>
              </a:solidFill>
            </a:endParaRPr>
          </a:p>
        </p:txBody>
      </p:sp>
      <p:pic>
        <p:nvPicPr>
          <p:cNvPr id="34820" name="Picture 5" descr="0avn2vns[1]"/>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6242699" y="-1"/>
            <a:ext cx="2901302" cy="213042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13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38200" y="838200"/>
            <a:ext cx="7924800" cy="4114800"/>
          </a:xfrm>
        </p:spPr>
        <p:txBody>
          <a:bodyPr/>
          <a:lstStyle/>
          <a:p>
            <a:pPr algn="l">
              <a:defRPr/>
            </a:pPr>
            <a:r>
              <a:rPr lang="en-US" altLang="en-US" dirty="0">
                <a:effectLst/>
                <a:latin typeface="Monotype Corsiva" panose="03010101010201010101" pitchFamily="66" charset="0"/>
              </a:rPr>
              <a:t>Because, if I can touch one person’s life it will make it all worthwhile, well, of all these…years of being abused in every way, my nose has been broken like seven times, my eardrums have been burst, and if I can reach one person, it would be worth all that.”</a:t>
            </a:r>
            <a:r>
              <a:rPr lang="en-US" altLang="en-US" dirty="0">
                <a:effectLst/>
              </a:rPr>
              <a:t> </a:t>
            </a:r>
            <a:br>
              <a:rPr lang="en-US" altLang="en-US" dirty="0">
                <a:solidFill>
                  <a:schemeClr val="bg2"/>
                </a:solidFill>
                <a:effectLst/>
              </a:rPr>
            </a:br>
            <a:endParaRPr lang="en-US" altLang="en-US" sz="6000" i="1" dirty="0">
              <a:solidFill>
                <a:srgbClr val="A20B0B"/>
              </a:solidFill>
              <a:effectLst/>
            </a:endParaRPr>
          </a:p>
        </p:txBody>
      </p:sp>
      <p:pic>
        <p:nvPicPr>
          <p:cNvPr id="35843"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200400" y="4495800"/>
            <a:ext cx="2971800" cy="2024063"/>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341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2400" cy="1143000"/>
          </a:xfrm>
        </p:spPr>
        <p:txBody>
          <a:bodyPr/>
          <a:lstStyle/>
          <a:p>
            <a:pPr>
              <a:defRPr/>
            </a:pPr>
            <a:r>
              <a:rPr lang="en-US" dirty="0">
                <a:solidFill>
                  <a:srgbClr val="660000"/>
                </a:solidFill>
                <a:effectLst/>
              </a:rPr>
              <a:t>The Nature of the Problem</a:t>
            </a:r>
          </a:p>
        </p:txBody>
      </p:sp>
      <p:sp>
        <p:nvSpPr>
          <p:cNvPr id="8195" name="Text Placeholder 2"/>
          <p:cNvSpPr>
            <a:spLocks noGrp="1"/>
          </p:cNvSpPr>
          <p:nvPr>
            <p:ph type="body" sz="half" idx="1"/>
          </p:nvPr>
        </p:nvSpPr>
        <p:spPr>
          <a:xfrm>
            <a:off x="685800" y="1981200"/>
            <a:ext cx="7772400" cy="4114800"/>
          </a:xfrm>
        </p:spPr>
        <p:txBody>
          <a:bodyPr/>
          <a:lstStyle/>
          <a:p>
            <a:pPr marL="0" indent="0">
              <a:buFont typeface="Arial" panose="020B0604020202020204" pitchFamily="34" charset="0"/>
              <a:buNone/>
            </a:pPr>
            <a:r>
              <a:rPr lang="en-US" altLang="en-US" dirty="0">
                <a:solidFill>
                  <a:schemeClr val="tx1"/>
                </a:solidFill>
              </a:rPr>
              <a:t>Intimate partner violence (IPV) describes physical, sexual, or psychological harm by a current or former partner or spouse that can occur among heterosexual or same-sex couples and does not require sexual intimacy </a:t>
            </a:r>
          </a:p>
          <a:p>
            <a:pPr marL="0" indent="0">
              <a:buFont typeface="Arial" panose="020B0604020202020204" pitchFamily="34" charset="0"/>
              <a:buNone/>
            </a:pPr>
            <a:r>
              <a:rPr lang="en-US" altLang="en-US" sz="2400" dirty="0"/>
              <a:t>		</a:t>
            </a:r>
            <a:r>
              <a:rPr lang="en-US" altLang="en-US" sz="1800" dirty="0"/>
              <a:t>(Centers for Disease Control and Prevention, 2013)</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75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0"/>
            <a:ext cx="7772400" cy="1143000"/>
          </a:xfrm>
        </p:spPr>
        <p:txBody>
          <a:bodyPr/>
          <a:lstStyle/>
          <a:p>
            <a:pPr>
              <a:defRPr/>
            </a:pPr>
            <a:r>
              <a:rPr lang="en-US" dirty="0">
                <a:solidFill>
                  <a:srgbClr val="660000"/>
                </a:solidFill>
                <a:effectLst/>
              </a:rPr>
              <a:t>A Culture of Silence</a:t>
            </a:r>
          </a:p>
        </p:txBody>
      </p:sp>
      <p:sp>
        <p:nvSpPr>
          <p:cNvPr id="9219" name="Text Placeholder 2"/>
          <p:cNvSpPr>
            <a:spLocks noGrp="1"/>
          </p:cNvSpPr>
          <p:nvPr>
            <p:ph type="body" sz="half" idx="1"/>
          </p:nvPr>
        </p:nvSpPr>
        <p:spPr>
          <a:xfrm>
            <a:off x="609600" y="2209800"/>
            <a:ext cx="8305800" cy="3810000"/>
          </a:xfrm>
        </p:spPr>
        <p:txBody>
          <a:bodyPr/>
          <a:lstStyle/>
          <a:p>
            <a:r>
              <a:rPr lang="en-US" altLang="en-US" dirty="0">
                <a:solidFill>
                  <a:schemeClr val="tx1"/>
                </a:solidFill>
              </a:rPr>
              <a:t>Officials do not take reports seriously</a:t>
            </a:r>
          </a:p>
          <a:p>
            <a:r>
              <a:rPr lang="en-US" altLang="en-US" dirty="0">
                <a:solidFill>
                  <a:schemeClr val="tx1"/>
                </a:solidFill>
              </a:rPr>
              <a:t>Regarded as a family matter</a:t>
            </a:r>
          </a:p>
          <a:p>
            <a:r>
              <a:rPr lang="en-US" altLang="en-US" dirty="0">
                <a:solidFill>
                  <a:schemeClr val="tx1"/>
                </a:solidFill>
              </a:rPr>
              <a:t>Abusers rarely removed or prosecuted</a:t>
            </a:r>
          </a:p>
          <a:p>
            <a:r>
              <a:rPr lang="en-US" altLang="en-US" dirty="0">
                <a:solidFill>
                  <a:schemeClr val="tx1"/>
                </a:solidFill>
              </a:rPr>
              <a:t>Services to address the problem are still lacking</a:t>
            </a:r>
          </a:p>
          <a:p>
            <a:r>
              <a:rPr lang="en-US" altLang="en-US" dirty="0">
                <a:solidFill>
                  <a:schemeClr val="tx1"/>
                </a:solidFill>
              </a:rPr>
              <a:t>Regarded as “abuse grown old”</a:t>
            </a:r>
          </a:p>
          <a:p>
            <a:endParaRPr lang="en-US" alt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21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438400" y="152400"/>
            <a:ext cx="6400800" cy="762000"/>
          </a:xfrm>
        </p:spPr>
        <p:txBody>
          <a:bodyPr/>
          <a:lstStyle/>
          <a:p>
            <a:pPr marL="0" indent="0">
              <a:buNone/>
            </a:pPr>
            <a:r>
              <a:rPr lang="en-US" sz="3600" dirty="0">
                <a:latin typeface="+mj-lt"/>
              </a:rPr>
              <a:t>Rurality</a:t>
            </a:r>
            <a:r>
              <a:rPr lang="en-US" sz="3600" dirty="0"/>
              <a:t> </a:t>
            </a:r>
          </a:p>
        </p:txBody>
      </p:sp>
      <p:pic>
        <p:nvPicPr>
          <p:cNvPr id="54274" name="Picture 2" descr="CREATOR: gd-jpeg v1.0 (using IJG JPEG v62), quality = 1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62000"/>
            <a:ext cx="4124050" cy="528489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txBox="1">
            <a:spLocks/>
          </p:cNvSpPr>
          <p:nvPr/>
        </p:nvSpPr>
        <p:spPr bwMode="auto">
          <a:xfrm>
            <a:off x="5181600" y="990600"/>
            <a:ext cx="394009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660000"/>
              </a:buClr>
              <a:buFont typeface="Arial" panose="020B0604020202020204" pitchFamily="34" charset="0"/>
              <a:buChar char="•"/>
              <a:defRPr sz="3200" b="1">
                <a:solidFill>
                  <a:srgbClr val="660000"/>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660000"/>
              </a:buClr>
              <a:buFont typeface="Arial" panose="020B0604020202020204" pitchFamily="34" charset="0"/>
              <a:buChar char="•"/>
              <a:defRPr sz="2800">
                <a:solidFill>
                  <a:srgbClr val="660000"/>
                </a:solidFill>
                <a:latin typeface="Arial" pitchFamily="34" charset="0"/>
                <a:cs typeface="Arial" pitchFamily="34" charset="0"/>
              </a:defRPr>
            </a:lvl2pPr>
            <a:lvl3pPr marL="1143000" indent="-228600" algn="l" rtl="0" eaLnBrk="0" fontAlgn="base" hangingPunct="0">
              <a:spcBef>
                <a:spcPct val="20000"/>
              </a:spcBef>
              <a:spcAft>
                <a:spcPct val="0"/>
              </a:spcAft>
              <a:buClr>
                <a:srgbClr val="660000"/>
              </a:buClr>
              <a:buFont typeface="Arial" panose="020B0604020202020204" pitchFamily="34" charset="0"/>
              <a:buChar char="•"/>
              <a:defRPr sz="2400">
                <a:solidFill>
                  <a:srgbClr val="660000"/>
                </a:solidFill>
                <a:latin typeface="Arial" pitchFamily="34" charset="0"/>
                <a:cs typeface="Arial" pitchFamily="34" charset="0"/>
              </a:defRPr>
            </a:lvl3pPr>
            <a:lvl4pPr marL="1600200" indent="-228600" algn="l" rtl="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itchFamily="34" charset="0"/>
                <a:cs typeface="Arial" pitchFamily="34" charset="0"/>
              </a:defRPr>
            </a:lvl4pPr>
            <a:lvl5pPr marL="2057400" indent="-228600" algn="l" rtl="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itchFamily="34" charset="0"/>
                <a:cs typeface="Arial" pitchFamily="34" charset="0"/>
              </a:defRPr>
            </a:lvl5pPr>
            <a:lvl6pPr marL="25146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6pPr>
            <a:lvl7pPr marL="29718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7pPr>
            <a:lvl8pPr marL="34290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8pPr>
            <a:lvl9pPr marL="3886200" indent="-228600" algn="l" rtl="0" fontAlgn="base">
              <a:spcBef>
                <a:spcPct val="20000"/>
              </a:spcBef>
              <a:spcAft>
                <a:spcPct val="0"/>
              </a:spcAft>
              <a:buClr>
                <a:srgbClr val="3F6075"/>
              </a:buClr>
              <a:buFont typeface="Wingdings" pitchFamily="2" charset="2"/>
              <a:buChar char="Ø"/>
              <a:defRPr sz="2000">
                <a:solidFill>
                  <a:schemeClr val="tx1"/>
                </a:solidFill>
                <a:latin typeface="Arial" charset="0"/>
              </a:defRPr>
            </a:lvl9pPr>
          </a:lstStyle>
          <a:p>
            <a:pPr marL="0" indent="0">
              <a:buFont typeface="Arial" panose="020B0604020202020204" pitchFamily="34" charset="0"/>
              <a:buNone/>
            </a:pPr>
            <a:r>
              <a:rPr lang="en-US" sz="2800" kern="0" dirty="0">
                <a:solidFill>
                  <a:schemeClr val="tx1"/>
                </a:solidFill>
              </a:rPr>
              <a:t>One out of four adults 65+ live in rural areas, or 10 million older adults.</a:t>
            </a:r>
          </a:p>
          <a:p>
            <a:pPr marL="0" indent="0">
              <a:buFont typeface="Arial" panose="020B0604020202020204" pitchFamily="34" charset="0"/>
              <a:buNone/>
            </a:pPr>
            <a:r>
              <a:rPr lang="en-US" sz="2800" kern="0" dirty="0">
                <a:solidFill>
                  <a:schemeClr val="tx1"/>
                </a:solidFill>
              </a:rPr>
              <a:t>15.4% of rural Americans live in poverty, compared to 11.9% of urban residents.</a:t>
            </a:r>
          </a:p>
        </p:txBody>
      </p:sp>
      <p:sp>
        <p:nvSpPr>
          <p:cNvPr id="8" name="TextBox 7"/>
          <p:cNvSpPr txBox="1"/>
          <p:nvPr/>
        </p:nvSpPr>
        <p:spPr>
          <a:xfrm>
            <a:off x="381000" y="6046895"/>
            <a:ext cx="5867400" cy="600164"/>
          </a:xfrm>
          <a:prstGeom prst="rect">
            <a:avLst/>
          </a:prstGeom>
          <a:noFill/>
        </p:spPr>
        <p:txBody>
          <a:bodyPr wrap="square" rtlCol="0">
            <a:spAutoFit/>
          </a:bodyPr>
          <a:lstStyle/>
          <a:p>
            <a:r>
              <a:rPr lang="en-US" sz="1100" dirty="0"/>
              <a:t>Coats, D. 7 July 2016. Can rural America rise again? Mihaylo News. Online at http://business.fullerton.edu/news/2016/07/07/the-american-economy-can-rural-America-rise-again/</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63120612"/>
      </p:ext>
    </p:extLst>
  </p:cSld>
  <p:clrMapOvr>
    <a:masterClrMapping/>
  </p:clrMapOvr>
  <p:transition advTm="616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s://www.ruralhealthinfo.org/rural-maps/mapfiles/population-over-age-65-count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803548"/>
            <a:ext cx="7086600" cy="547533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61993538"/>
      </p:ext>
    </p:extLst>
  </p:cSld>
  <p:clrMapOvr>
    <a:masterClrMapping/>
  </p:clrMapOvr>
  <p:transition advTm="269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4"/>
          <p:cNvGrpSpPr>
            <a:grpSpLocks/>
          </p:cNvGrpSpPr>
          <p:nvPr/>
        </p:nvGrpSpPr>
        <p:grpSpPr bwMode="auto">
          <a:xfrm>
            <a:off x="823913" y="838200"/>
            <a:ext cx="7227887" cy="5397500"/>
            <a:chOff x="1524" y="5861"/>
            <a:chExt cx="9138" cy="7993"/>
          </a:xfrm>
        </p:grpSpPr>
        <p:grpSp>
          <p:nvGrpSpPr>
            <p:cNvPr id="10244" name="Group 5"/>
            <p:cNvGrpSpPr>
              <a:grpSpLocks/>
            </p:cNvGrpSpPr>
            <p:nvPr/>
          </p:nvGrpSpPr>
          <p:grpSpPr bwMode="auto">
            <a:xfrm>
              <a:off x="1800" y="7645"/>
              <a:ext cx="6204" cy="6155"/>
              <a:chOff x="1809" y="2467"/>
              <a:chExt cx="6204" cy="6155"/>
            </a:xfrm>
          </p:grpSpPr>
          <p:sp>
            <p:nvSpPr>
              <p:cNvPr id="10255" name="_s1158"/>
              <p:cNvSpPr>
                <a:spLocks noChangeArrowheads="1"/>
              </p:cNvSpPr>
              <p:nvPr/>
            </p:nvSpPr>
            <p:spPr bwMode="auto">
              <a:xfrm>
                <a:off x="1809" y="2467"/>
                <a:ext cx="6204" cy="6155"/>
              </a:xfrm>
              <a:custGeom>
                <a:avLst/>
                <a:gdLst>
                  <a:gd name="T0" fmla="*/ 2 w 21600"/>
                  <a:gd name="T1" fmla="*/ 0 h 21600"/>
                  <a:gd name="T2" fmla="*/ 1 w 21600"/>
                  <a:gd name="T3" fmla="*/ 1 h 21600"/>
                  <a:gd name="T4" fmla="*/ 0 w 21600"/>
                  <a:gd name="T5" fmla="*/ 2 h 21600"/>
                  <a:gd name="T6" fmla="*/ 1 w 21600"/>
                  <a:gd name="T7" fmla="*/ 3 h 21600"/>
                  <a:gd name="T8" fmla="*/ 2 w 21600"/>
                  <a:gd name="T9" fmla="*/ 3 h 21600"/>
                  <a:gd name="T10" fmla="*/ 3 w 21600"/>
                  <a:gd name="T11" fmla="*/ 3 h 21600"/>
                  <a:gd name="T12" fmla="*/ 3 w 21600"/>
                  <a:gd name="T13" fmla="*/ 2 h 21600"/>
                  <a:gd name="T14" fmla="*/ 3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2 h 21600"/>
                  <a:gd name="T26" fmla="*/ 18439 w 21600"/>
                  <a:gd name="T27" fmla="*/ 1843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60" y="10800"/>
                    </a:moveTo>
                    <a:cubicBezTo>
                      <a:pt x="2160" y="15572"/>
                      <a:pt x="6028" y="19440"/>
                      <a:pt x="10800" y="19440"/>
                    </a:cubicBezTo>
                    <a:cubicBezTo>
                      <a:pt x="15572" y="19440"/>
                      <a:pt x="19440" y="15572"/>
                      <a:pt x="19440" y="10800"/>
                    </a:cubicBezTo>
                    <a:cubicBezTo>
                      <a:pt x="19440" y="6028"/>
                      <a:pt x="15572" y="2160"/>
                      <a:pt x="10800" y="2160"/>
                    </a:cubicBezTo>
                    <a:cubicBezTo>
                      <a:pt x="6028" y="2160"/>
                      <a:pt x="2160" y="6028"/>
                      <a:pt x="2160" y="10800"/>
                    </a:cubicBezTo>
                    <a:close/>
                  </a:path>
                </a:pathLst>
              </a:custGeom>
              <a:solidFill>
                <a:srgbClr val="BBE0E3"/>
              </a:solidFill>
              <a:ln w="9525">
                <a:solidFill>
                  <a:srgbClr val="000000"/>
                </a:solidFill>
                <a:round/>
                <a:headEnd/>
                <a:tailEnd/>
              </a:ln>
            </p:spPr>
            <p:txBody>
              <a:bodyPr lIns="0" tIns="0" rIns="0" bIns="0"/>
              <a:lstStyle/>
              <a:p>
                <a:endParaRPr lang="en-US" dirty="0"/>
              </a:p>
            </p:txBody>
          </p:sp>
          <p:sp>
            <p:nvSpPr>
              <p:cNvPr id="10256" name="_s1160"/>
              <p:cNvSpPr>
                <a:spLocks noChangeArrowheads="1"/>
              </p:cNvSpPr>
              <p:nvPr/>
            </p:nvSpPr>
            <p:spPr bwMode="auto">
              <a:xfrm>
                <a:off x="2429" y="3082"/>
                <a:ext cx="4963" cy="4924"/>
              </a:xfrm>
              <a:custGeom>
                <a:avLst/>
                <a:gdLst>
                  <a:gd name="T0" fmla="*/ 0 w 21600"/>
                  <a:gd name="T1" fmla="*/ 0 h 21600"/>
                  <a:gd name="T2" fmla="*/ 0 w 21600"/>
                  <a:gd name="T3" fmla="*/ 0 h 21600"/>
                  <a:gd name="T4" fmla="*/ 0 w 21600"/>
                  <a:gd name="T5" fmla="*/ 0 h 21600"/>
                  <a:gd name="T6" fmla="*/ 0 w 21600"/>
                  <a:gd name="T7" fmla="*/ 1 h 21600"/>
                  <a:gd name="T8" fmla="*/ 0 w 21600"/>
                  <a:gd name="T9" fmla="*/ 1 h 21600"/>
                  <a:gd name="T10" fmla="*/ 1 w 21600"/>
                  <a:gd name="T11" fmla="*/ 1 h 21600"/>
                  <a:gd name="T12" fmla="*/ 1 w 21600"/>
                  <a:gd name="T13" fmla="*/ 0 h 21600"/>
                  <a:gd name="T14" fmla="*/ 1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4 w 21600"/>
                  <a:gd name="T25" fmla="*/ 3163 h 21600"/>
                  <a:gd name="T26" fmla="*/ 18436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00" y="10800"/>
                    </a:moveTo>
                    <a:cubicBezTo>
                      <a:pt x="2700" y="15274"/>
                      <a:pt x="6326" y="18900"/>
                      <a:pt x="10800" y="18900"/>
                    </a:cubicBezTo>
                    <a:cubicBezTo>
                      <a:pt x="15274" y="18900"/>
                      <a:pt x="18900" y="15274"/>
                      <a:pt x="18900" y="10800"/>
                    </a:cubicBezTo>
                    <a:cubicBezTo>
                      <a:pt x="18900" y="6326"/>
                      <a:pt x="15274" y="2700"/>
                      <a:pt x="10800" y="2700"/>
                    </a:cubicBezTo>
                    <a:cubicBezTo>
                      <a:pt x="6326" y="2700"/>
                      <a:pt x="2700" y="6326"/>
                      <a:pt x="2700" y="10800"/>
                    </a:cubicBezTo>
                    <a:close/>
                  </a:path>
                </a:pathLst>
              </a:custGeom>
              <a:solidFill>
                <a:srgbClr val="CCFFCC"/>
              </a:solidFill>
              <a:ln w="9525">
                <a:solidFill>
                  <a:srgbClr val="000000"/>
                </a:solidFill>
                <a:round/>
                <a:headEnd/>
                <a:tailEnd/>
              </a:ln>
            </p:spPr>
            <p:txBody>
              <a:bodyPr lIns="0" tIns="0" rIns="0" bIns="0"/>
              <a:lstStyle/>
              <a:p>
                <a:endParaRPr lang="en-US" dirty="0"/>
              </a:p>
            </p:txBody>
          </p:sp>
          <p:sp>
            <p:nvSpPr>
              <p:cNvPr id="10257" name="_s1162"/>
              <p:cNvSpPr>
                <a:spLocks noChangeArrowheads="1"/>
              </p:cNvSpPr>
              <p:nvPr/>
            </p:nvSpPr>
            <p:spPr bwMode="auto">
              <a:xfrm>
                <a:off x="3050" y="3698"/>
                <a:ext cx="3722" cy="369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4 h 21600"/>
                  <a:gd name="T26" fmla="*/ 18437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solidFill>
                <a:srgbClr val="FFCC99"/>
              </a:solidFill>
              <a:ln w="9525">
                <a:solidFill>
                  <a:srgbClr val="000000"/>
                </a:solidFill>
                <a:round/>
                <a:headEnd/>
                <a:tailEnd/>
              </a:ln>
            </p:spPr>
            <p:txBody>
              <a:bodyPr lIns="0" tIns="0" rIns="0" bIns="0"/>
              <a:lstStyle/>
              <a:p>
                <a:endParaRPr lang="en-US" dirty="0"/>
              </a:p>
            </p:txBody>
          </p:sp>
          <p:sp>
            <p:nvSpPr>
              <p:cNvPr id="10258" name="_s1164"/>
              <p:cNvSpPr>
                <a:spLocks noChangeArrowheads="1"/>
              </p:cNvSpPr>
              <p:nvPr/>
            </p:nvSpPr>
            <p:spPr bwMode="auto">
              <a:xfrm>
                <a:off x="3670" y="4313"/>
                <a:ext cx="2481" cy="246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0 w 21600"/>
                  <a:gd name="T25" fmla="*/ 3167 h 21600"/>
                  <a:gd name="T26" fmla="*/ 18440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rgbClr val="000000"/>
                </a:solidFill>
                <a:round/>
                <a:headEnd/>
                <a:tailEnd/>
              </a:ln>
            </p:spPr>
            <p:txBody>
              <a:bodyPr lIns="0" tIns="0" rIns="0" bIns="0"/>
              <a:lstStyle/>
              <a:p>
                <a:endParaRPr lang="en-US" dirty="0"/>
              </a:p>
            </p:txBody>
          </p:sp>
          <p:sp>
            <p:nvSpPr>
              <p:cNvPr id="10259" name="_s1166"/>
              <p:cNvSpPr>
                <a:spLocks noChangeArrowheads="1"/>
              </p:cNvSpPr>
              <p:nvPr/>
            </p:nvSpPr>
            <p:spPr bwMode="auto">
              <a:xfrm>
                <a:off x="4291" y="4929"/>
                <a:ext cx="1240" cy="1231"/>
              </a:xfrm>
              <a:prstGeom prst="ellipse">
                <a:avLst/>
              </a:prstGeom>
              <a:solidFill>
                <a:srgbClr val="FFFFFF"/>
              </a:solidFill>
              <a:ln w="9525">
                <a:solidFill>
                  <a:srgbClr val="000000"/>
                </a:solidFill>
                <a:round/>
                <a:headEnd/>
                <a:tailEnd/>
              </a:ln>
            </p:spPr>
            <p:txBody>
              <a:bodyPr lIns="0" tIns="0" rIns="0" bIns="0"/>
              <a:lstStyle>
                <a:lvl1pPr>
                  <a:spcBef>
                    <a:spcPct val="20000"/>
                  </a:spcBef>
                  <a:buClr>
                    <a:srgbClr val="660000"/>
                  </a:buClr>
                  <a:buFont typeface="Arial" panose="020B0604020202020204" pitchFamily="34" charset="0"/>
                  <a:buChar char="•"/>
                  <a:defRPr sz="3200" b="1">
                    <a:solidFill>
                      <a:srgbClr val="660000"/>
                    </a:solidFill>
                    <a:latin typeface="Arial" panose="020B0604020202020204" pitchFamily="34" charset="0"/>
                    <a:cs typeface="Arial" panose="020B0604020202020204" pitchFamily="34" charset="0"/>
                  </a:defRPr>
                </a:lvl1pPr>
                <a:lvl2pPr marL="742950" indent="-285750">
                  <a:spcBef>
                    <a:spcPct val="20000"/>
                  </a:spcBef>
                  <a:buClr>
                    <a:srgbClr val="660000"/>
                  </a:buClr>
                  <a:buFont typeface="Arial" panose="020B0604020202020204" pitchFamily="34" charset="0"/>
                  <a:buChar char="•"/>
                  <a:defRPr sz="2800">
                    <a:solidFill>
                      <a:srgbClr val="660000"/>
                    </a:solidFill>
                    <a:latin typeface="Arial" panose="020B0604020202020204" pitchFamily="34" charset="0"/>
                    <a:cs typeface="Arial" panose="020B0604020202020204" pitchFamily="34" charset="0"/>
                  </a:defRPr>
                </a:lvl2pPr>
                <a:lvl3pPr marL="1143000" indent="-228600">
                  <a:spcBef>
                    <a:spcPct val="20000"/>
                  </a:spcBef>
                  <a:buClr>
                    <a:srgbClr val="660000"/>
                  </a:buClr>
                  <a:buFont typeface="Arial" panose="020B0604020202020204" pitchFamily="34" charset="0"/>
                  <a:buChar char="•"/>
                  <a:defRPr sz="2400">
                    <a:solidFill>
                      <a:srgbClr val="660000"/>
                    </a:solidFill>
                    <a:latin typeface="Arial" panose="020B0604020202020204" pitchFamily="34" charset="0"/>
                    <a:cs typeface="Arial" panose="020B0604020202020204" pitchFamily="34" charset="0"/>
                  </a:defRPr>
                </a:lvl3pPr>
                <a:lvl4pPr marL="16002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4pPr>
                <a:lvl5pPr marL="20574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en-US" altLang="en-US" sz="1800" b="0" dirty="0">
                  <a:solidFill>
                    <a:schemeClr val="bg1"/>
                  </a:solidFill>
                </a:endParaRPr>
              </a:p>
            </p:txBody>
          </p:sp>
          <p:grpSp>
            <p:nvGrpSpPr>
              <p:cNvPr id="10260" name="Group 11"/>
              <p:cNvGrpSpPr>
                <a:grpSpLocks/>
              </p:cNvGrpSpPr>
              <p:nvPr/>
            </p:nvGrpSpPr>
            <p:grpSpPr bwMode="auto">
              <a:xfrm>
                <a:off x="3117" y="2844"/>
                <a:ext cx="3629" cy="3060"/>
                <a:chOff x="3247" y="3067"/>
                <a:chExt cx="3600" cy="3060"/>
              </a:xfrm>
            </p:grpSpPr>
            <p:sp>
              <p:nvSpPr>
                <p:cNvPr id="10262" name="WordArt 12"/>
                <p:cNvSpPr>
                  <a:spLocks noChangeArrowheads="1" noChangeShapeType="1" noTextEdit="1"/>
                </p:cNvSpPr>
                <p:nvPr/>
              </p:nvSpPr>
              <p:spPr bwMode="auto">
                <a:xfrm>
                  <a:off x="4147" y="4867"/>
                  <a:ext cx="1800" cy="1260"/>
                </a:xfrm>
                <a:prstGeom prst="rect">
                  <a:avLst/>
                </a:prstGeom>
              </p:spPr>
              <p:txBody>
                <a:bodyPr spcFirstLastPara="1" wrap="none" fromWordArt="1">
                  <a:prstTxWarp prst="textArchUp">
                    <a:avLst>
                      <a:gd name="adj" fmla="val 10756452"/>
                    </a:avLst>
                  </a:prstTxWarp>
                </a:bodyPr>
                <a:lstStyle/>
                <a:p>
                  <a:r>
                    <a:rPr lang="en-US" sz="4000" kern="10" dirty="0">
                      <a:ln w="9525">
                        <a:solidFill>
                          <a:srgbClr val="000000"/>
                        </a:solidFill>
                        <a:round/>
                        <a:headEnd/>
                        <a:tailEnd/>
                      </a:ln>
                      <a:solidFill>
                        <a:srgbClr val="000000"/>
                      </a:solidFill>
                      <a:latin typeface="Arial Black" panose="020B0A04020102020204" pitchFamily="34" charset="0"/>
                    </a:rPr>
                    <a:t>Microsystem</a:t>
                  </a:r>
                </a:p>
              </p:txBody>
            </p:sp>
            <p:sp>
              <p:nvSpPr>
                <p:cNvPr id="10263" name="WordArt 13"/>
                <p:cNvSpPr>
                  <a:spLocks noChangeArrowheads="1" noChangeShapeType="1" noTextEdit="1"/>
                </p:cNvSpPr>
                <p:nvPr/>
              </p:nvSpPr>
              <p:spPr bwMode="auto">
                <a:xfrm>
                  <a:off x="3787" y="4327"/>
                  <a:ext cx="2520" cy="1440"/>
                </a:xfrm>
                <a:prstGeom prst="rect">
                  <a:avLst/>
                </a:prstGeom>
              </p:spPr>
              <p:txBody>
                <a:bodyPr spcFirstLastPara="1" wrap="none" fromWordArt="1">
                  <a:prstTxWarp prst="textArchUp">
                    <a:avLst>
                      <a:gd name="adj" fmla="val 10800004"/>
                    </a:avLst>
                  </a:prstTxWarp>
                </a:bodyPr>
                <a:lstStyle/>
                <a:p>
                  <a:r>
                    <a:rPr lang="en-US" sz="3600" kern="10" dirty="0">
                      <a:ln w="9525">
                        <a:solidFill>
                          <a:srgbClr val="000000"/>
                        </a:solidFill>
                        <a:round/>
                        <a:headEnd/>
                        <a:tailEnd/>
                      </a:ln>
                      <a:solidFill>
                        <a:srgbClr val="000000"/>
                      </a:solidFill>
                      <a:latin typeface="Arial Black" panose="020B0A04020102020204" pitchFamily="34" charset="0"/>
                    </a:rPr>
                    <a:t>Mesosystem</a:t>
                  </a:r>
                </a:p>
              </p:txBody>
            </p:sp>
            <p:sp>
              <p:nvSpPr>
                <p:cNvPr id="10264" name="WordArt 14"/>
                <p:cNvSpPr>
                  <a:spLocks noChangeArrowheads="1" noChangeShapeType="1" noTextEdit="1"/>
                </p:cNvSpPr>
                <p:nvPr/>
              </p:nvSpPr>
              <p:spPr bwMode="auto">
                <a:xfrm>
                  <a:off x="3607" y="3787"/>
                  <a:ext cx="2880" cy="1260"/>
                </a:xfrm>
                <a:prstGeom prst="rect">
                  <a:avLst/>
                </a:prstGeom>
              </p:spPr>
              <p:txBody>
                <a:bodyPr spcFirstLastPara="1" wrap="none" fromWordArt="1">
                  <a:prstTxWarp prst="textArchUp">
                    <a:avLst>
                      <a:gd name="adj" fmla="val 10800004"/>
                    </a:avLst>
                  </a:prstTxWarp>
                </a:bodyPr>
                <a:lstStyle/>
                <a:p>
                  <a:r>
                    <a:rPr lang="en-US" sz="2400" kern="10" dirty="0">
                      <a:ln w="9525">
                        <a:solidFill>
                          <a:srgbClr val="000000"/>
                        </a:solidFill>
                        <a:round/>
                        <a:headEnd/>
                        <a:tailEnd/>
                      </a:ln>
                      <a:solidFill>
                        <a:srgbClr val="000000"/>
                      </a:solidFill>
                      <a:latin typeface="Arial Black" panose="020B0A04020102020204" pitchFamily="34" charset="0"/>
                    </a:rPr>
                    <a:t>Exosystem</a:t>
                  </a:r>
                </a:p>
              </p:txBody>
            </p:sp>
            <p:sp>
              <p:nvSpPr>
                <p:cNvPr id="10265" name="WordArt 15"/>
                <p:cNvSpPr>
                  <a:spLocks noChangeArrowheads="1" noChangeShapeType="1" noTextEdit="1"/>
                </p:cNvSpPr>
                <p:nvPr/>
              </p:nvSpPr>
              <p:spPr bwMode="auto">
                <a:xfrm>
                  <a:off x="3247" y="3067"/>
                  <a:ext cx="3600" cy="1800"/>
                </a:xfrm>
                <a:prstGeom prst="rect">
                  <a:avLst/>
                </a:prstGeom>
              </p:spPr>
              <p:txBody>
                <a:bodyPr spcFirstLastPara="1" wrap="none" fromWordArt="1">
                  <a:prstTxWarp prst="textArchUp">
                    <a:avLst>
                      <a:gd name="adj" fmla="val 10800004"/>
                    </a:avLst>
                  </a:prstTxWarp>
                </a:bodyPr>
                <a:lstStyle/>
                <a:p>
                  <a:r>
                    <a:rPr lang="en-US" sz="3600" kern="10" dirty="0">
                      <a:ln w="9525">
                        <a:solidFill>
                          <a:srgbClr val="000000"/>
                        </a:solidFill>
                        <a:round/>
                        <a:headEnd/>
                        <a:tailEnd/>
                      </a:ln>
                      <a:solidFill>
                        <a:srgbClr val="000000"/>
                      </a:solidFill>
                      <a:latin typeface="Arial Black" panose="020B0A04020102020204" pitchFamily="34" charset="0"/>
                    </a:rPr>
                    <a:t>Macrosystem</a:t>
                  </a:r>
                </a:p>
              </p:txBody>
            </p:sp>
            <p:sp>
              <p:nvSpPr>
                <p:cNvPr id="10266" name="WordArt 16"/>
                <p:cNvSpPr>
                  <a:spLocks noChangeArrowheads="1" noChangeShapeType="1" noTextEdit="1"/>
                </p:cNvSpPr>
                <p:nvPr/>
              </p:nvSpPr>
              <p:spPr bwMode="auto">
                <a:xfrm>
                  <a:off x="4507" y="5587"/>
                  <a:ext cx="1080" cy="180"/>
                </a:xfrm>
                <a:prstGeom prst="rect">
                  <a:avLst/>
                </a:prstGeom>
              </p:spPr>
              <p:txBody>
                <a:bodyPr spcFirstLastPara="1" wrap="none" fromWordArt="1">
                  <a:prstTxWarp prst="textArchUp">
                    <a:avLst>
                      <a:gd name="adj" fmla="val 10800004"/>
                    </a:avLst>
                  </a:prstTxWarp>
                </a:bodyPr>
                <a:lstStyle/>
                <a:p>
                  <a:r>
                    <a:rPr lang="en-US" sz="3600" kern="10" dirty="0">
                      <a:ln w="9525">
                        <a:solidFill>
                          <a:srgbClr val="000000"/>
                        </a:solidFill>
                        <a:round/>
                        <a:headEnd/>
                        <a:tailEnd/>
                      </a:ln>
                      <a:solidFill>
                        <a:srgbClr val="000000"/>
                      </a:solidFill>
                      <a:latin typeface="Arial Black" panose="020B0A04020102020204" pitchFamily="34" charset="0"/>
                    </a:rPr>
                    <a:t>Woman</a:t>
                  </a:r>
                </a:p>
              </p:txBody>
            </p:sp>
          </p:grpSp>
          <p:pic>
            <p:nvPicPr>
              <p:cNvPr id="10261" name="Picture 17" descr="http://images.google.com/images?q=tbn:xd4NQp_2CsgJ:www.corpwatch.org/img/original/woman.gif">
                <a:hlinkClick r:id="rId5"/>
              </p:cNvPr>
              <p:cNvPicPr preferRelativeResize="0">
                <a:picLocks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659" y="5580"/>
                <a:ext cx="55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45" name="Group 18"/>
            <p:cNvGrpSpPr>
              <a:grpSpLocks noChangeAspect="1"/>
            </p:cNvGrpSpPr>
            <p:nvPr/>
          </p:nvGrpSpPr>
          <p:grpSpPr bwMode="auto">
            <a:xfrm>
              <a:off x="1524" y="5861"/>
              <a:ext cx="9138" cy="7993"/>
              <a:chOff x="2297" y="3524"/>
              <a:chExt cx="7615" cy="6852"/>
            </a:xfrm>
          </p:grpSpPr>
          <p:sp>
            <p:nvSpPr>
              <p:cNvPr id="10246" name="AutoShape 19"/>
              <p:cNvSpPr>
                <a:spLocks noChangeAspect="1" noChangeArrowheads="1"/>
              </p:cNvSpPr>
              <p:nvPr/>
            </p:nvSpPr>
            <p:spPr bwMode="auto">
              <a:xfrm>
                <a:off x="2297" y="3524"/>
                <a:ext cx="7350" cy="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0000"/>
                  </a:buClr>
                  <a:buFont typeface="Arial" panose="020B0604020202020204" pitchFamily="34" charset="0"/>
                  <a:buChar char="•"/>
                  <a:defRPr sz="3200" b="1">
                    <a:solidFill>
                      <a:srgbClr val="660000"/>
                    </a:solidFill>
                    <a:latin typeface="Arial" panose="020B0604020202020204" pitchFamily="34" charset="0"/>
                    <a:cs typeface="Arial" panose="020B0604020202020204" pitchFamily="34" charset="0"/>
                  </a:defRPr>
                </a:lvl1pPr>
                <a:lvl2pPr marL="742950" indent="-285750">
                  <a:spcBef>
                    <a:spcPct val="20000"/>
                  </a:spcBef>
                  <a:buClr>
                    <a:srgbClr val="660000"/>
                  </a:buClr>
                  <a:buFont typeface="Arial" panose="020B0604020202020204" pitchFamily="34" charset="0"/>
                  <a:buChar char="•"/>
                  <a:defRPr sz="2800">
                    <a:solidFill>
                      <a:srgbClr val="660000"/>
                    </a:solidFill>
                    <a:latin typeface="Arial" panose="020B0604020202020204" pitchFamily="34" charset="0"/>
                    <a:cs typeface="Arial" panose="020B0604020202020204" pitchFamily="34" charset="0"/>
                  </a:defRPr>
                </a:lvl2pPr>
                <a:lvl3pPr marL="1143000" indent="-228600">
                  <a:spcBef>
                    <a:spcPct val="20000"/>
                  </a:spcBef>
                  <a:buClr>
                    <a:srgbClr val="660000"/>
                  </a:buClr>
                  <a:buFont typeface="Arial" panose="020B0604020202020204" pitchFamily="34" charset="0"/>
                  <a:buChar char="•"/>
                  <a:defRPr sz="2400">
                    <a:solidFill>
                      <a:srgbClr val="660000"/>
                    </a:solidFill>
                    <a:latin typeface="Arial" panose="020B0604020202020204" pitchFamily="34" charset="0"/>
                    <a:cs typeface="Arial" panose="020B0604020202020204" pitchFamily="34" charset="0"/>
                  </a:defRPr>
                </a:lvl3pPr>
                <a:lvl4pPr marL="16002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4pPr>
                <a:lvl5pPr marL="20574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9pPr>
              </a:lstStyle>
              <a:p>
                <a:pPr eaLnBrk="1" hangingPunct="1">
                  <a:spcBef>
                    <a:spcPct val="0"/>
                  </a:spcBef>
                  <a:buClrTx/>
                  <a:buFontTx/>
                  <a:buNone/>
                </a:pPr>
                <a:endParaRPr lang="en-US" altLang="en-US" sz="1800" b="0" dirty="0">
                  <a:solidFill>
                    <a:schemeClr val="bg1"/>
                  </a:solidFill>
                </a:endParaRPr>
              </a:p>
            </p:txBody>
          </p:sp>
          <p:sp>
            <p:nvSpPr>
              <p:cNvPr id="10247" name="Line 20"/>
              <p:cNvSpPr>
                <a:spLocks noChangeShapeType="1"/>
              </p:cNvSpPr>
              <p:nvPr/>
            </p:nvSpPr>
            <p:spPr bwMode="auto">
              <a:xfrm flipH="1">
                <a:off x="5977" y="5361"/>
                <a:ext cx="1350" cy="2315"/>
              </a:xfrm>
              <a:prstGeom prst="line">
                <a:avLst/>
              </a:prstGeom>
              <a:noFill/>
              <a:ln w="254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dirty="0"/>
              </a:p>
            </p:txBody>
          </p:sp>
          <p:sp>
            <p:nvSpPr>
              <p:cNvPr id="10248" name="Text Box 21"/>
              <p:cNvSpPr txBox="1">
                <a:spLocks noChangeArrowheads="1"/>
              </p:cNvSpPr>
              <p:nvPr/>
            </p:nvSpPr>
            <p:spPr bwMode="auto">
              <a:xfrm>
                <a:off x="7327" y="4898"/>
                <a:ext cx="2250" cy="92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0000"/>
                  </a:buClr>
                  <a:buFont typeface="Arial" panose="020B0604020202020204" pitchFamily="34" charset="0"/>
                  <a:buChar char="•"/>
                  <a:defRPr sz="3200" b="1">
                    <a:solidFill>
                      <a:srgbClr val="660000"/>
                    </a:solidFill>
                    <a:latin typeface="Arial" panose="020B0604020202020204" pitchFamily="34" charset="0"/>
                    <a:cs typeface="Arial" panose="020B0604020202020204" pitchFamily="34" charset="0"/>
                  </a:defRPr>
                </a:lvl1pPr>
                <a:lvl2pPr marL="742950" indent="-285750">
                  <a:spcBef>
                    <a:spcPct val="20000"/>
                  </a:spcBef>
                  <a:buClr>
                    <a:srgbClr val="660000"/>
                  </a:buClr>
                  <a:buFont typeface="Arial" panose="020B0604020202020204" pitchFamily="34" charset="0"/>
                  <a:buChar char="•"/>
                  <a:defRPr sz="2800">
                    <a:solidFill>
                      <a:srgbClr val="660000"/>
                    </a:solidFill>
                    <a:latin typeface="Arial" panose="020B0604020202020204" pitchFamily="34" charset="0"/>
                    <a:cs typeface="Arial" panose="020B0604020202020204" pitchFamily="34" charset="0"/>
                  </a:defRPr>
                </a:lvl2pPr>
                <a:lvl3pPr marL="1143000" indent="-228600">
                  <a:spcBef>
                    <a:spcPct val="20000"/>
                  </a:spcBef>
                  <a:buClr>
                    <a:srgbClr val="660000"/>
                  </a:buClr>
                  <a:buFont typeface="Arial" panose="020B0604020202020204" pitchFamily="34" charset="0"/>
                  <a:buChar char="•"/>
                  <a:defRPr sz="2400">
                    <a:solidFill>
                      <a:srgbClr val="660000"/>
                    </a:solidFill>
                    <a:latin typeface="Arial" panose="020B0604020202020204" pitchFamily="34" charset="0"/>
                    <a:cs typeface="Arial" panose="020B0604020202020204" pitchFamily="34" charset="0"/>
                  </a:defRPr>
                </a:lvl3pPr>
                <a:lvl4pPr marL="16002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4pPr>
                <a:lvl5pPr marL="20574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1200" b="0" dirty="0">
                    <a:solidFill>
                      <a:schemeClr val="tx1"/>
                    </a:solidFill>
                  </a:rPr>
                  <a:t>The immediate context in which the abuse takes place</a:t>
                </a:r>
                <a:endParaRPr lang="en-US" altLang="en-US" sz="1800" b="0" dirty="0">
                  <a:solidFill>
                    <a:schemeClr val="tx1"/>
                  </a:solidFill>
                </a:endParaRPr>
              </a:p>
            </p:txBody>
          </p:sp>
          <p:sp>
            <p:nvSpPr>
              <p:cNvPr id="10249" name="Text Box 22"/>
              <p:cNvSpPr txBox="1">
                <a:spLocks noChangeArrowheads="1"/>
              </p:cNvSpPr>
              <p:nvPr/>
            </p:nvSpPr>
            <p:spPr bwMode="auto">
              <a:xfrm>
                <a:off x="7603" y="5981"/>
                <a:ext cx="2100" cy="109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0000"/>
                  </a:buClr>
                  <a:buFont typeface="Arial" panose="020B0604020202020204" pitchFamily="34" charset="0"/>
                  <a:buChar char="•"/>
                  <a:defRPr sz="3200" b="1">
                    <a:solidFill>
                      <a:srgbClr val="660000"/>
                    </a:solidFill>
                    <a:latin typeface="Arial" panose="020B0604020202020204" pitchFamily="34" charset="0"/>
                    <a:cs typeface="Arial" panose="020B0604020202020204" pitchFamily="34" charset="0"/>
                  </a:defRPr>
                </a:lvl1pPr>
                <a:lvl2pPr marL="742950" indent="-285750">
                  <a:spcBef>
                    <a:spcPct val="20000"/>
                  </a:spcBef>
                  <a:buClr>
                    <a:srgbClr val="660000"/>
                  </a:buClr>
                  <a:buFont typeface="Arial" panose="020B0604020202020204" pitchFamily="34" charset="0"/>
                  <a:buChar char="•"/>
                  <a:defRPr sz="2800">
                    <a:solidFill>
                      <a:srgbClr val="660000"/>
                    </a:solidFill>
                    <a:latin typeface="Arial" panose="020B0604020202020204" pitchFamily="34" charset="0"/>
                    <a:cs typeface="Arial" panose="020B0604020202020204" pitchFamily="34" charset="0"/>
                  </a:defRPr>
                </a:lvl2pPr>
                <a:lvl3pPr marL="1143000" indent="-228600">
                  <a:spcBef>
                    <a:spcPct val="20000"/>
                  </a:spcBef>
                  <a:buClr>
                    <a:srgbClr val="660000"/>
                  </a:buClr>
                  <a:buFont typeface="Arial" panose="020B0604020202020204" pitchFamily="34" charset="0"/>
                  <a:buChar char="•"/>
                  <a:defRPr sz="2400">
                    <a:solidFill>
                      <a:srgbClr val="660000"/>
                    </a:solidFill>
                    <a:latin typeface="Arial" panose="020B0604020202020204" pitchFamily="34" charset="0"/>
                    <a:cs typeface="Arial" panose="020B0604020202020204" pitchFamily="34" charset="0"/>
                  </a:defRPr>
                </a:lvl3pPr>
                <a:lvl4pPr marL="16002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4pPr>
                <a:lvl5pPr marL="20574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1200" b="0" dirty="0">
                    <a:solidFill>
                      <a:schemeClr val="tx1"/>
                    </a:solidFill>
                  </a:rPr>
                  <a:t>The relationship between the woman, her family, church, and related settings  </a:t>
                </a:r>
                <a:endParaRPr lang="en-US" altLang="en-US" sz="1800" b="0" dirty="0">
                  <a:solidFill>
                    <a:schemeClr val="tx1"/>
                  </a:solidFill>
                </a:endParaRPr>
              </a:p>
            </p:txBody>
          </p:sp>
          <p:sp>
            <p:nvSpPr>
              <p:cNvPr id="10250" name="Text Box 23"/>
              <p:cNvSpPr txBox="1">
                <a:spLocks noChangeArrowheads="1"/>
              </p:cNvSpPr>
              <p:nvPr/>
            </p:nvSpPr>
            <p:spPr bwMode="auto">
              <a:xfrm>
                <a:off x="7777" y="7212"/>
                <a:ext cx="2100" cy="143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0000"/>
                  </a:buClr>
                  <a:buFont typeface="Arial" panose="020B0604020202020204" pitchFamily="34" charset="0"/>
                  <a:buChar char="•"/>
                  <a:defRPr sz="3200" b="1">
                    <a:solidFill>
                      <a:srgbClr val="660000"/>
                    </a:solidFill>
                    <a:latin typeface="Arial" panose="020B0604020202020204" pitchFamily="34" charset="0"/>
                    <a:cs typeface="Arial" panose="020B0604020202020204" pitchFamily="34" charset="0"/>
                  </a:defRPr>
                </a:lvl1pPr>
                <a:lvl2pPr marL="742950" indent="-285750">
                  <a:spcBef>
                    <a:spcPct val="20000"/>
                  </a:spcBef>
                  <a:buClr>
                    <a:srgbClr val="660000"/>
                  </a:buClr>
                  <a:buFont typeface="Arial" panose="020B0604020202020204" pitchFamily="34" charset="0"/>
                  <a:buChar char="•"/>
                  <a:defRPr sz="2800">
                    <a:solidFill>
                      <a:srgbClr val="660000"/>
                    </a:solidFill>
                    <a:latin typeface="Arial" panose="020B0604020202020204" pitchFamily="34" charset="0"/>
                    <a:cs typeface="Arial" panose="020B0604020202020204" pitchFamily="34" charset="0"/>
                  </a:defRPr>
                </a:lvl2pPr>
                <a:lvl3pPr marL="1143000" indent="-228600">
                  <a:spcBef>
                    <a:spcPct val="20000"/>
                  </a:spcBef>
                  <a:buClr>
                    <a:srgbClr val="660000"/>
                  </a:buClr>
                  <a:buFont typeface="Arial" panose="020B0604020202020204" pitchFamily="34" charset="0"/>
                  <a:buChar char="•"/>
                  <a:defRPr sz="2400">
                    <a:solidFill>
                      <a:srgbClr val="660000"/>
                    </a:solidFill>
                    <a:latin typeface="Arial" panose="020B0604020202020204" pitchFamily="34" charset="0"/>
                    <a:cs typeface="Arial" panose="020B0604020202020204" pitchFamily="34" charset="0"/>
                  </a:defRPr>
                </a:lvl3pPr>
                <a:lvl4pPr marL="16002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4pPr>
                <a:lvl5pPr marL="20574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1200" b="0" dirty="0">
                    <a:solidFill>
                      <a:schemeClr val="tx1"/>
                    </a:solidFill>
                  </a:rPr>
                  <a:t>Environments distal to the woman that may affect her well-being such as service agencies</a:t>
                </a:r>
                <a:endParaRPr lang="en-US" altLang="en-US" sz="1800" b="0" dirty="0">
                  <a:solidFill>
                    <a:schemeClr val="tx1"/>
                  </a:solidFill>
                </a:endParaRPr>
              </a:p>
            </p:txBody>
          </p:sp>
          <p:sp>
            <p:nvSpPr>
              <p:cNvPr id="10251" name="Text Box 24"/>
              <p:cNvSpPr txBox="1">
                <a:spLocks noChangeArrowheads="1"/>
              </p:cNvSpPr>
              <p:nvPr/>
            </p:nvSpPr>
            <p:spPr bwMode="auto">
              <a:xfrm>
                <a:off x="7512" y="8910"/>
                <a:ext cx="2400" cy="146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0000"/>
                  </a:buClr>
                  <a:buFont typeface="Arial" panose="020B0604020202020204" pitchFamily="34" charset="0"/>
                  <a:buChar char="•"/>
                  <a:defRPr sz="3200" b="1">
                    <a:solidFill>
                      <a:srgbClr val="660000"/>
                    </a:solidFill>
                    <a:latin typeface="Arial" panose="020B0604020202020204" pitchFamily="34" charset="0"/>
                    <a:cs typeface="Arial" panose="020B0604020202020204" pitchFamily="34" charset="0"/>
                  </a:defRPr>
                </a:lvl1pPr>
                <a:lvl2pPr marL="742950" indent="-285750">
                  <a:spcBef>
                    <a:spcPct val="20000"/>
                  </a:spcBef>
                  <a:buClr>
                    <a:srgbClr val="660000"/>
                  </a:buClr>
                  <a:buFont typeface="Arial" panose="020B0604020202020204" pitchFamily="34" charset="0"/>
                  <a:buChar char="•"/>
                  <a:defRPr sz="2800">
                    <a:solidFill>
                      <a:srgbClr val="660000"/>
                    </a:solidFill>
                    <a:latin typeface="Arial" panose="020B0604020202020204" pitchFamily="34" charset="0"/>
                    <a:cs typeface="Arial" panose="020B0604020202020204" pitchFamily="34" charset="0"/>
                  </a:defRPr>
                </a:lvl2pPr>
                <a:lvl3pPr marL="1143000" indent="-228600">
                  <a:spcBef>
                    <a:spcPct val="20000"/>
                  </a:spcBef>
                  <a:buClr>
                    <a:srgbClr val="660000"/>
                  </a:buClr>
                  <a:buFont typeface="Arial" panose="020B0604020202020204" pitchFamily="34" charset="0"/>
                  <a:buChar char="•"/>
                  <a:defRPr sz="2400">
                    <a:solidFill>
                      <a:srgbClr val="660000"/>
                    </a:solidFill>
                    <a:latin typeface="Arial" panose="020B0604020202020204" pitchFamily="34" charset="0"/>
                    <a:cs typeface="Arial" panose="020B0604020202020204" pitchFamily="34" charset="0"/>
                  </a:defRPr>
                </a:lvl3pPr>
                <a:lvl4pPr marL="16002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4pPr>
                <a:lvl5pPr marL="2057400" indent="-228600">
                  <a:spcBef>
                    <a:spcPct val="20000"/>
                  </a:spcBef>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660000"/>
                  </a:buClr>
                  <a:buFont typeface="Arial" panose="020B0604020202020204" pitchFamily="34" charset="0"/>
                  <a:buChar char="•"/>
                  <a:defRPr sz="2000">
                    <a:solidFill>
                      <a:srgbClr val="66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1200" b="0" dirty="0">
                    <a:solidFill>
                      <a:schemeClr val="tx1"/>
                    </a:solidFill>
                  </a:rPr>
                  <a:t>Includes broad ideological values, norms, and institutional patterns of a particular culture and geographic location</a:t>
                </a:r>
                <a:endParaRPr lang="en-US" altLang="en-US" sz="1800" b="0" dirty="0">
                  <a:solidFill>
                    <a:schemeClr val="tx1"/>
                  </a:solidFill>
                </a:endParaRPr>
              </a:p>
            </p:txBody>
          </p:sp>
          <p:sp>
            <p:nvSpPr>
              <p:cNvPr id="10252" name="Line 25"/>
              <p:cNvSpPr>
                <a:spLocks noChangeShapeType="1"/>
              </p:cNvSpPr>
              <p:nvPr/>
            </p:nvSpPr>
            <p:spPr bwMode="auto">
              <a:xfrm flipH="1">
                <a:off x="6427" y="6594"/>
                <a:ext cx="1200" cy="927"/>
              </a:xfrm>
              <a:prstGeom prst="line">
                <a:avLst/>
              </a:prstGeom>
              <a:noFill/>
              <a:ln w="254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dirty="0"/>
              </a:p>
            </p:txBody>
          </p:sp>
          <p:sp>
            <p:nvSpPr>
              <p:cNvPr id="10253" name="Line 26"/>
              <p:cNvSpPr>
                <a:spLocks noChangeShapeType="1"/>
              </p:cNvSpPr>
              <p:nvPr/>
            </p:nvSpPr>
            <p:spPr bwMode="auto">
              <a:xfrm flipH="1">
                <a:off x="6877" y="7676"/>
                <a:ext cx="900" cy="153"/>
              </a:xfrm>
              <a:prstGeom prst="line">
                <a:avLst/>
              </a:prstGeom>
              <a:noFill/>
              <a:ln w="254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dirty="0"/>
              </a:p>
            </p:txBody>
          </p:sp>
          <p:sp>
            <p:nvSpPr>
              <p:cNvPr id="10254" name="Line 27"/>
              <p:cNvSpPr>
                <a:spLocks noChangeShapeType="1"/>
              </p:cNvSpPr>
              <p:nvPr/>
            </p:nvSpPr>
            <p:spPr bwMode="auto">
              <a:xfrm flipH="1" flipV="1">
                <a:off x="7177" y="9064"/>
                <a:ext cx="300" cy="153"/>
              </a:xfrm>
              <a:prstGeom prst="line">
                <a:avLst/>
              </a:prstGeom>
              <a:noFill/>
              <a:ln w="254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endParaRPr lang="en-US" dirty="0"/>
              </a:p>
            </p:txBody>
          </p:sp>
        </p:grpSp>
      </p:grpSp>
      <p:sp>
        <p:nvSpPr>
          <p:cNvPr id="27" name="Title 1"/>
          <p:cNvSpPr>
            <a:spLocks noGrp="1"/>
          </p:cNvSpPr>
          <p:nvPr>
            <p:ph type="title"/>
          </p:nvPr>
        </p:nvSpPr>
        <p:spPr>
          <a:xfrm>
            <a:off x="823913" y="868363"/>
            <a:ext cx="7772400" cy="867196"/>
          </a:xfrm>
        </p:spPr>
        <p:txBody>
          <a:bodyPr/>
          <a:lstStyle/>
          <a:p>
            <a:pPr algn="l">
              <a:defRPr/>
            </a:pPr>
            <a:r>
              <a:rPr lang="en-US" dirty="0">
                <a:effectLst/>
                <a:latin typeface="+mj-lt"/>
              </a:rPr>
              <a:t>Framing Matters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p:transition advTm="102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79438"/>
          </a:xfrm>
        </p:spPr>
        <p:txBody>
          <a:bodyPr/>
          <a:lstStyle/>
          <a:p>
            <a:r>
              <a:rPr lang="en-US" dirty="0">
                <a:effectLst/>
              </a:rPr>
              <a:t>Background</a:t>
            </a:r>
          </a:p>
        </p:txBody>
      </p:sp>
      <p:sp>
        <p:nvSpPr>
          <p:cNvPr id="3" name="Content Placeholder 2"/>
          <p:cNvSpPr>
            <a:spLocks noGrp="1"/>
          </p:cNvSpPr>
          <p:nvPr>
            <p:ph idx="1"/>
          </p:nvPr>
        </p:nvSpPr>
        <p:spPr>
          <a:xfrm>
            <a:off x="190500" y="1066800"/>
            <a:ext cx="8763000" cy="5486400"/>
          </a:xfrm>
        </p:spPr>
        <p:txBody>
          <a:bodyPr/>
          <a:lstStyle/>
          <a:p>
            <a:r>
              <a:rPr lang="en-US" sz="2000" dirty="0"/>
              <a:t>Roberto, K.A., &amp; McCann, B.R. (2018). Violence and abuse in rural older women’s lives: A life course perspective</a:t>
            </a:r>
            <a:r>
              <a:rPr lang="en-US" sz="2000" i="1" dirty="0"/>
              <a:t>. Journal of Interpersonal Violence, </a:t>
            </a:r>
            <a:r>
              <a:rPr lang="en-US" sz="2000" dirty="0"/>
              <a:t>1-23, DOI: 10.1177/088626051875490.</a:t>
            </a:r>
          </a:p>
          <a:p>
            <a:r>
              <a:rPr lang="en-US" sz="2000" dirty="0"/>
              <a:t>Weeks, L. E., Macquarrie, C., Begley, L., Gill, C., &amp; Leblanc, K. D. (2016). Strengthening resources for midlife and older rural women who experience intimate partner violence. </a:t>
            </a:r>
            <a:r>
              <a:rPr lang="en-US" sz="2000" i="1" dirty="0"/>
              <a:t>Journal of Women &amp; Aging</a:t>
            </a:r>
            <a:r>
              <a:rPr lang="en-US" sz="2000" dirty="0"/>
              <a:t>, </a:t>
            </a:r>
            <a:r>
              <a:rPr lang="en-US" sz="2000" i="1" dirty="0"/>
              <a:t>28</a:t>
            </a:r>
            <a:r>
              <a:rPr lang="en-US" sz="2000" dirty="0"/>
              <a:t>(1), 46-57</a:t>
            </a:r>
            <a:r>
              <a:rPr lang="en-US" sz="1200" dirty="0"/>
              <a:t>.</a:t>
            </a:r>
            <a:endParaRPr lang="en-US" altLang="en-US" sz="1200" dirty="0"/>
          </a:p>
          <a:p>
            <a:r>
              <a:rPr lang="en-US" sz="2000" dirty="0"/>
              <a:t>Brossoie, N., &amp; Roberto, K.A. (2015). Community professionals’ response to intimate partner violence against rural older women, </a:t>
            </a:r>
            <a:r>
              <a:rPr lang="en-US" sz="2000" i="1" dirty="0"/>
              <a:t>Journal of Elder Abuse &amp; Neglect, 27:4-</a:t>
            </a:r>
            <a:r>
              <a:rPr lang="en-US" sz="2000" dirty="0"/>
              <a:t>5, 470-488, DOI: </a:t>
            </a:r>
            <a:r>
              <a:rPr lang="en-US" sz="2000" u="sng" dirty="0">
                <a:hlinkClick r:id="rId5"/>
              </a:rPr>
              <a:t>10.1080/08946566.2015.1095664 </a:t>
            </a:r>
            <a:endParaRPr lang="en-US" sz="2000" u="sng" dirty="0"/>
          </a:p>
          <a:p>
            <a:r>
              <a:rPr lang="en-US" sz="2000" dirty="0"/>
              <a:t>Bender, A.K. (2016) Health Care Experiences of Rural Women Experiencing Intimate Partner Violence and Substance Abuse, Journal of Social Work Practice in the Addictions, 16:1-2, 202-221, DOI: </a:t>
            </a:r>
            <a:r>
              <a:rPr lang="en-US" sz="2000" u="sng" dirty="0">
                <a:hlinkClick r:id="rId6"/>
              </a:rPr>
              <a:t>10.1080/1533256X.2015.1124783</a:t>
            </a:r>
            <a:endParaRPr lang="en-US" sz="2000" u="sng" dirty="0"/>
          </a:p>
          <a:p>
            <a:r>
              <a:rPr lang="en-US" sz="2000" kern="1200" dirty="0">
                <a:latin typeface="Arial" charset="0"/>
              </a:rPr>
              <a:t>Teaster, P. B., Roberto, K. A., &amp; Dugar, T. A. (2006). Intimate Partner Violence of Rural Aging Women. </a:t>
            </a:r>
            <a:r>
              <a:rPr lang="en-US" sz="2000" i="1" kern="1200" dirty="0">
                <a:latin typeface="Arial" charset="0"/>
              </a:rPr>
              <a:t>Family Relations</a:t>
            </a:r>
            <a:r>
              <a:rPr lang="en-US" sz="2000" kern="1200" dirty="0">
                <a:latin typeface="Arial" charset="0"/>
              </a:rPr>
              <a:t>, </a:t>
            </a:r>
            <a:r>
              <a:rPr lang="en-US" sz="2000" i="1" kern="1200" dirty="0">
                <a:latin typeface="Arial" charset="0"/>
              </a:rPr>
              <a:t>55</a:t>
            </a:r>
            <a:r>
              <a:rPr lang="en-US" sz="2000" kern="1200" dirty="0">
                <a:latin typeface="Arial" charset="0"/>
              </a:rPr>
              <a:t>(5), 636-648.</a:t>
            </a:r>
            <a:endParaRPr lang="en-US" altLang="en-US" sz="2000" dirty="0"/>
          </a:p>
          <a:p>
            <a:endParaRPr lang="en-US" altLang="en-US" sz="2000" dirty="0"/>
          </a:p>
          <a:p>
            <a:r>
              <a:rPr lang="en-US" sz="2000" dirty="0"/>
              <a:t> </a:t>
            </a:r>
          </a:p>
          <a:p>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50260612"/>
      </p:ext>
    </p:extLst>
  </p:cSld>
  <p:clrMapOvr>
    <a:masterClrMapping/>
  </p:clrMapOvr>
  <p:transition advTm="1966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439" y="838200"/>
            <a:ext cx="8305800" cy="1371600"/>
          </a:xfrm>
        </p:spPr>
        <p:txBody>
          <a:bodyPr/>
          <a:lstStyle/>
          <a:p>
            <a:pPr>
              <a:defRPr/>
            </a:pPr>
            <a:r>
              <a:rPr lang="en-US" dirty="0">
                <a:solidFill>
                  <a:srgbClr val="660000"/>
                </a:solidFill>
                <a:effectLst/>
              </a:rPr>
              <a:t>Considerations for </a:t>
            </a:r>
            <a:br>
              <a:rPr lang="en-US" dirty="0">
                <a:solidFill>
                  <a:srgbClr val="660000"/>
                </a:solidFill>
                <a:effectLst/>
              </a:rPr>
            </a:br>
            <a:r>
              <a:rPr lang="en-US" dirty="0">
                <a:solidFill>
                  <a:srgbClr val="660000"/>
                </a:solidFill>
                <a:effectLst/>
              </a:rPr>
              <a:t>Older Rural Women and IPV</a:t>
            </a:r>
          </a:p>
        </p:txBody>
      </p:sp>
      <p:sp>
        <p:nvSpPr>
          <p:cNvPr id="11267" name="Text Placeholder 2"/>
          <p:cNvSpPr>
            <a:spLocks noGrp="1"/>
          </p:cNvSpPr>
          <p:nvPr>
            <p:ph type="body" sz="half" idx="1"/>
          </p:nvPr>
        </p:nvSpPr>
        <p:spPr>
          <a:xfrm>
            <a:off x="609600" y="2209800"/>
            <a:ext cx="8001000" cy="4114800"/>
          </a:xfrm>
        </p:spPr>
        <p:txBody>
          <a:bodyPr/>
          <a:lstStyle/>
          <a:p>
            <a:r>
              <a:rPr lang="en-US" altLang="en-US" dirty="0">
                <a:solidFill>
                  <a:schemeClr val="tx1"/>
                </a:solidFill>
              </a:rPr>
              <a:t>Can be a lifespan problem</a:t>
            </a:r>
          </a:p>
          <a:p>
            <a:r>
              <a:rPr lang="en-US" altLang="en-US" dirty="0">
                <a:solidFill>
                  <a:schemeClr val="tx1"/>
                </a:solidFill>
              </a:rPr>
              <a:t>Patterns of violence and abuse can change and persons age</a:t>
            </a:r>
          </a:p>
          <a:p>
            <a:r>
              <a:rPr lang="en-US" altLang="en-US" dirty="0">
                <a:solidFill>
                  <a:schemeClr val="tx1"/>
                </a:solidFill>
              </a:rPr>
              <a:t>Financial security</a:t>
            </a:r>
          </a:p>
          <a:p>
            <a:r>
              <a:rPr lang="en-US" altLang="en-US" dirty="0">
                <a:solidFill>
                  <a:schemeClr val="tx1"/>
                </a:solidFill>
              </a:rPr>
              <a:t>Cherished relationships</a:t>
            </a:r>
          </a:p>
          <a:p>
            <a:r>
              <a:rPr lang="en-US" altLang="en-US" dirty="0">
                <a:solidFill>
                  <a:schemeClr val="tx1"/>
                </a:solidFill>
              </a:rPr>
              <a:t>Physical and mental challenges for some</a:t>
            </a:r>
          </a:p>
          <a:p>
            <a:endParaRPr lang="en-US" alt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62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Virginia Tech-Branding Update022206">
  <a:themeElements>
    <a:clrScheme name="Virginia Tech-Branding Update0222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irginia Tech-Branding Update022206">
      <a:majorFont>
        <a:latin typeface="Franklin Gothic Demi"/>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rginia Tech-Branding Update0222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rginia Tech-Branding Update0222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rginia Tech-Branding Update0222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rginia Tech-Branding Update0222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rginia Tech-Branding Update0222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rginia Tech-Branding Update0222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rginia Tech-Branding Update0222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rginia Tech-Branding Update0222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rginia Tech-Branding Update0222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rginia Tech-Branding Update0222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rginia Tech-Branding Update0222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rginia Tech-Branding Update0222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15938</TotalTime>
  <Words>1315</Words>
  <Application>Microsoft Office PowerPoint</Application>
  <PresentationFormat>On-screen Show (4:3)</PresentationFormat>
  <Paragraphs>164</Paragraphs>
  <Slides>21</Slides>
  <Notes>21</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Franklin Gothic Demi</vt:lpstr>
      <vt:lpstr>Franklin Gothic Medium Cond</vt:lpstr>
      <vt:lpstr>Monotype Corsiva</vt:lpstr>
      <vt:lpstr>Monotype Sorts</vt:lpstr>
      <vt:lpstr>Wingdings</vt:lpstr>
      <vt:lpstr>Virginia Tech-Branding Update022206</vt:lpstr>
      <vt:lpstr>Research on Older Rural Women  and Domestic Violence in the  United States of America</vt:lpstr>
      <vt:lpstr>Objectives</vt:lpstr>
      <vt:lpstr>The Nature of the Problem</vt:lpstr>
      <vt:lpstr>A Culture of Silence</vt:lpstr>
      <vt:lpstr>PowerPoint Presentation</vt:lpstr>
      <vt:lpstr>PowerPoint Presentation</vt:lpstr>
      <vt:lpstr>Framing Matters</vt:lpstr>
      <vt:lpstr>Background</vt:lpstr>
      <vt:lpstr>Considerations for  Older Rural Women and IPV</vt:lpstr>
      <vt:lpstr>Scope of the Problem:  IPV, Older Adults &amp; How Much Exists</vt:lpstr>
      <vt:lpstr>Rates of Elder Abuse in New York State: Comparison of Self-Reported One-Year Incidence and Documented Case Data   </vt:lpstr>
      <vt:lpstr>Study Locations</vt:lpstr>
      <vt:lpstr>IPV of Older Rural Women (Focus Groups)</vt:lpstr>
      <vt:lpstr>IPV of Older Rural Women (Focus Groups)</vt:lpstr>
      <vt:lpstr>Challenges for Service Provision (From Focus Groups) </vt:lpstr>
      <vt:lpstr> Examples of the Abuse</vt:lpstr>
      <vt:lpstr>The Impetus to Leave</vt:lpstr>
      <vt:lpstr>The Women’s Needs</vt:lpstr>
      <vt:lpstr> Unwinding the Findings</vt:lpstr>
      <vt:lpstr>Resources </vt:lpstr>
      <vt:lpstr>Because, if I can touch one person’s life it will make it all worthwhile, well, of all these…years of being abused in every way, my nose has been broken like seven times, my eardrums have been burst, and if I can reach one person, it would be worth all that.”  </vt:lpstr>
    </vt:vector>
  </TitlesOfParts>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 PowerPoint Template5</dc:title>
  <dc:creator>giffin</dc:creator>
  <cp:lastModifiedBy>SB somers</cp:lastModifiedBy>
  <cp:revision>1401</cp:revision>
  <cp:lastPrinted>2018-03-13T18:21:58Z</cp:lastPrinted>
  <dcterms:created xsi:type="dcterms:W3CDTF">2005-10-14T12:27:33Z</dcterms:created>
  <dcterms:modified xsi:type="dcterms:W3CDTF">2018-03-14T01:08:13Z</dcterms:modified>
</cp:coreProperties>
</file>