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387" r:id="rId3"/>
    <p:sldId id="388" r:id="rId4"/>
    <p:sldId id="318" r:id="rId5"/>
    <p:sldId id="374" r:id="rId6"/>
    <p:sldId id="375" r:id="rId7"/>
    <p:sldId id="376" r:id="rId8"/>
    <p:sldId id="315" r:id="rId9"/>
    <p:sldId id="391" r:id="rId10"/>
    <p:sldId id="390" r:id="rId11"/>
    <p:sldId id="392" r:id="rId12"/>
    <p:sldId id="393" r:id="rId13"/>
    <p:sldId id="409" r:id="rId14"/>
    <p:sldId id="395" r:id="rId15"/>
    <p:sldId id="420" r:id="rId16"/>
    <p:sldId id="401" r:id="rId17"/>
    <p:sldId id="257" r:id="rId18"/>
    <p:sldId id="403" r:id="rId19"/>
    <p:sldId id="404" r:id="rId20"/>
    <p:sldId id="311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81548" autoAdjust="0"/>
  </p:normalViewPr>
  <p:slideViewPr>
    <p:cSldViewPr>
      <p:cViewPr varScale="1">
        <p:scale>
          <a:sx n="95" d="100"/>
          <a:sy n="95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090090090090089E-3"/>
          <c:y val="1.4492753623188406E-2"/>
          <c:w val="0.90200527298952493"/>
          <c:h val="0.79406595914641098"/>
        </c:manualLayout>
      </c:layout>
      <c:barChart>
        <c:barDir val="col"/>
        <c:grouping val="clustered"/>
        <c:varyColors val="0"/>
        <c:ser>
          <c:idx val="0"/>
          <c:order val="0"/>
          <c:tx>
            <c:v>1994</c:v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'I:\TRAVAIL\1. BY THEME\Maternity protection\Maternity At Work\2013 REPORT\Final draft\Annexes 07.03.14\[paternity leave trends chart.xlsx]paternity trends chart'!$A$5:$A$11</c:f>
              <c:strCache>
                <c:ptCount val="7"/>
                <c:pt idx="0">
                  <c:v>All regions</c:v>
                </c:pt>
                <c:pt idx="1">
                  <c:v>Africa</c:v>
                </c:pt>
                <c:pt idx="2">
                  <c:v>Asia</c:v>
                </c:pt>
                <c:pt idx="3">
                  <c:v>Eastern Europe and Central Asia</c:v>
                </c:pt>
                <c:pt idx="4">
                  <c:v>Developed Economies</c:v>
                </c:pt>
                <c:pt idx="5">
                  <c:v>Latin America and  the Caribbean </c:v>
                </c:pt>
                <c:pt idx="6">
                  <c:v>Middle East</c:v>
                </c:pt>
              </c:strCache>
            </c:strRef>
          </c:cat>
          <c:val>
            <c:numRef>
              <c:f>'I:\TRAVAIL\1. BY THEME\Maternity protection\Maternity At Work\2013 REPORT\Final draft\Annexes 07.03.14\[paternity leave trends chart.xlsx]paternity trends chart'!$C$5:$C$11</c:f>
              <c:numCache>
                <c:formatCode>General</c:formatCode>
                <c:ptCount val="7"/>
                <c:pt idx="0">
                  <c:v>0.28368794326241137</c:v>
                </c:pt>
                <c:pt idx="1">
                  <c:v>0.40425531914893614</c:v>
                </c:pt>
                <c:pt idx="2">
                  <c:v>0.13636363636363635</c:v>
                </c:pt>
                <c:pt idx="3">
                  <c:v>0</c:v>
                </c:pt>
                <c:pt idx="4">
                  <c:v>0.4</c:v>
                </c:pt>
                <c:pt idx="5">
                  <c:v>0.16666666666666666</c:v>
                </c:pt>
                <c:pt idx="6">
                  <c:v>0.1111111111111111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55%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'I:\TRAVAIL\1. BY THEME\Maternity protection\Maternity At Work\2013 REPORT\Final draft\Annexes 07.03.14\[paternity leave trends chart.xlsx]paternity trends chart'!$A$5:$A$11</c:f>
              <c:strCache>
                <c:ptCount val="7"/>
                <c:pt idx="0">
                  <c:v>All regions</c:v>
                </c:pt>
                <c:pt idx="1">
                  <c:v>Africa</c:v>
                </c:pt>
                <c:pt idx="2">
                  <c:v>Asia</c:v>
                </c:pt>
                <c:pt idx="3">
                  <c:v>Eastern Europe and Central Asia</c:v>
                </c:pt>
                <c:pt idx="4">
                  <c:v>Developed Economies</c:v>
                </c:pt>
                <c:pt idx="5">
                  <c:v>Latin America and  the Caribbean </c:v>
                </c:pt>
                <c:pt idx="6">
                  <c:v>Middle East</c:v>
                </c:pt>
              </c:strCache>
            </c:strRef>
          </c:cat>
          <c:val>
            <c:numRef>
              <c:f>'I:\TRAVAIL\1. BY THEME\Maternity protection\Maternity At Work\2013 REPORT\Final draft\Annexes 07.03.14\[paternity leave trends chart.xlsx]paternity trends chart'!$E$5:$E$11</c:f>
              <c:numCache>
                <c:formatCode>General</c:formatCode>
                <c:ptCount val="7"/>
                <c:pt idx="0">
                  <c:v>0.47305389221556887</c:v>
                </c:pt>
                <c:pt idx="1">
                  <c:v>0.56862745098039214</c:v>
                </c:pt>
                <c:pt idx="2">
                  <c:v>0.28000000000000003</c:v>
                </c:pt>
                <c:pt idx="3">
                  <c:v>0.35714285714285715</c:v>
                </c:pt>
                <c:pt idx="4">
                  <c:v>0.66666666666666663</c:v>
                </c:pt>
                <c:pt idx="5">
                  <c:v>0.38709677419354838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19016"/>
        <c:axId val="207219408"/>
      </c:barChart>
      <c:catAx>
        <c:axId val="207219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GB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19408"/>
        <c:crosses val="autoZero"/>
        <c:auto val="1"/>
        <c:lblAlgn val="ctr"/>
        <c:lblOffset val="100"/>
        <c:noMultiLvlLbl val="0"/>
      </c:catAx>
      <c:valAx>
        <c:axId val="20721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219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16B515-37CF-49BF-938E-B0B9B4464E5B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3779CE-9AF9-412A-B5A9-5F80F6686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18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F378B-5009-4051-A737-17F8FE01F2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3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96FAD-9538-42E0-BDBE-A0E3144B59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028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B3BE2-3E78-465E-BE63-692751F8AE62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4800" y="211138"/>
            <a:ext cx="3773488" cy="28321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447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28EA0-FFD0-4636-A1AE-EE9A39414E44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788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041F3-2F01-40D7-BBB1-686DFFA87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5BA012-A7BB-4E6B-9C87-C4A1C6404D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2B2FA-99B3-475D-919A-34824A86BB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B721-25B9-4C95-B308-7AACD7E51B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CBB5F-5726-43D5-A770-B9862FDBD9E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4800" y="211138"/>
            <a:ext cx="3773488" cy="28321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1897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Provision of statutory paternity leave, by region, 1994 (141 countries) and 2013 (167 countries)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779CE-9AF9-412A-B5A9-5F80F66868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7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5623D-ED56-4F26-9507-924A76FF304B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02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4800" y="211138"/>
            <a:ext cx="3773488" cy="2832100"/>
          </a:xfrm>
          <a:ln/>
        </p:spPr>
      </p:sp>
      <p:sp>
        <p:nvSpPr>
          <p:cNvPr id="302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99362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6753A-83B4-4736-B23E-97A1EEB0C5B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3213" y="211138"/>
            <a:ext cx="3776662" cy="28321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52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4875" y="304800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E9EF1B-86A8-4855-8336-8D0CA5F6651D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891155-1315-4E6F-94FD-1CE5FF79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lo.org/maternityprotection" TargetMode="External"/><Relationship Id="rId4" Type="http://schemas.openxmlformats.org/officeDocument/2006/relationships/hyperlink" Target="mailto:schmidtv@ilo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ddati@ilo.org" TargetMode="External"/><Relationship Id="rId2" Type="http://schemas.openxmlformats.org/officeDocument/2006/relationships/hyperlink" Target="http://www.ilo.org/maternityprotec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524000" y="3048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2"/>
                </a:solidFill>
                <a:latin typeface="Calibri" pitchFamily="34" charset="0"/>
              </a:rPr>
              <a:t>International </a:t>
            </a:r>
            <a:r>
              <a:rPr lang="en-US" altLang="en-US" sz="2400" b="1" dirty="0" err="1">
                <a:solidFill>
                  <a:schemeClr val="bg2"/>
                </a:solidFill>
                <a:latin typeface="Calibri" pitchFamily="34" charset="0"/>
              </a:rPr>
              <a:t>Labour</a:t>
            </a:r>
            <a:r>
              <a:rPr lang="en-US" altLang="en-US" sz="2400" b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en-US" sz="2400" b="1" dirty="0" smtClean="0">
                <a:solidFill>
                  <a:schemeClr val="bg2"/>
                </a:solidFill>
                <a:latin typeface="Calibri" pitchFamily="34" charset="0"/>
              </a:rPr>
              <a:t>Organization</a:t>
            </a:r>
            <a:endParaRPr lang="en-US" altLang="en-US" sz="2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52" name="Picture 7" descr="ILO without text white transparen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1925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914400" y="3200400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/>
              <a:t>Women, Work and Families – An ILO Perspective</a:t>
            </a:r>
            <a:endParaRPr lang="en-GB" sz="2400" dirty="0"/>
          </a:p>
          <a:p>
            <a:pPr eaLnBrk="1" hangingPunct="1"/>
            <a:endParaRPr lang="en-US" altLang="en-US" sz="24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2000" dirty="0" smtClean="0">
                <a:solidFill>
                  <a:schemeClr val="tx2"/>
                </a:solidFill>
              </a:rPr>
              <a:t>Verena Schmidt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tx2"/>
                </a:solidFill>
              </a:rPr>
              <a:t>Senior Specialist on Conditions of Work/ Gender Equality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2000" dirty="0" smtClean="0">
                <a:solidFill>
                  <a:schemeClr val="tx2"/>
                </a:solidFill>
              </a:rPr>
              <a:t>ILO Decent Work Technical Support Team and Country Office for Central and Eastern Europe – Budapest</a:t>
            </a:r>
          </a:p>
          <a:p>
            <a:pPr algn="ctr" eaLnBrk="1" hangingPunct="1"/>
            <a:endParaRPr lang="en-US" altLang="en-US" sz="2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1600" dirty="0" smtClean="0">
                <a:solidFill>
                  <a:schemeClr val="tx2"/>
                </a:solidFill>
                <a:hlinkClick r:id="rId4"/>
              </a:rPr>
              <a:t>schmidtv@ilo.org</a:t>
            </a:r>
            <a:endParaRPr lang="en-US" altLang="en-US" sz="16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1600" dirty="0">
                <a:solidFill>
                  <a:schemeClr val="tx2"/>
                </a:solidFill>
                <a:hlinkClick r:id="rId5"/>
              </a:rPr>
              <a:t>www.ilo.org/maternityprotection</a:t>
            </a:r>
            <a:r>
              <a:rPr lang="en-US" altLang="en-US" sz="1600" dirty="0">
                <a:solidFill>
                  <a:schemeClr val="tx2"/>
                </a:solidFill>
              </a:rPr>
              <a:t>  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Maternity protection (1)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US" altLang="en-US" dirty="0" smtClean="0">
                <a:solidFill>
                  <a:srgbClr val="000066"/>
                </a:solidFill>
              </a:rPr>
              <a:t>: All employed women including atypical forms of dependent work (C183); minimum social security guarantees for all residents (R202)</a:t>
            </a:r>
          </a:p>
          <a:p>
            <a:pPr marL="0" indent="0">
              <a:lnSpc>
                <a:spcPct val="90000"/>
              </a:lnSpc>
              <a:buClr>
                <a:srgbClr val="333399"/>
              </a:buClr>
              <a:buNone/>
            </a:pPr>
            <a:endParaRPr lang="en-US" altLang="en-US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en-US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Maternity leave duration</a:t>
            </a:r>
            <a:r>
              <a:rPr lang="en-US" altLang="en-US" dirty="0" smtClean="0">
                <a:solidFill>
                  <a:srgbClr val="000066"/>
                </a:solidFill>
              </a:rPr>
              <a:t>: </a:t>
            </a:r>
            <a:r>
              <a:rPr lang="en-GB" altLang="en-US" dirty="0">
                <a:solidFill>
                  <a:srgbClr val="000066"/>
                </a:solidFill>
              </a:rPr>
              <a:t>Not less than 14 weeks, </a:t>
            </a:r>
            <a:r>
              <a:rPr lang="en-GB" altLang="en-US" dirty="0" smtClean="0">
                <a:solidFill>
                  <a:srgbClr val="000066"/>
                </a:solidFill>
              </a:rPr>
              <a:t>with compulsory </a:t>
            </a:r>
            <a:r>
              <a:rPr lang="en-GB" altLang="en-US" dirty="0">
                <a:solidFill>
                  <a:srgbClr val="000066"/>
                </a:solidFill>
              </a:rPr>
              <a:t>postnatal leave of 6 </a:t>
            </a:r>
            <a:r>
              <a:rPr lang="en-GB" altLang="en-US" dirty="0" smtClean="0">
                <a:solidFill>
                  <a:srgbClr val="000066"/>
                </a:solidFill>
              </a:rPr>
              <a:t>weeks (C183). 18 weeks (R191). </a:t>
            </a:r>
            <a:endParaRPr lang="en-GB" altLang="en-US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Clr>
                <a:srgbClr val="333399"/>
              </a:buClr>
            </a:pPr>
            <a:endParaRPr lang="en-US" altLang="en-US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en-US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maternity cash benefits</a:t>
            </a:r>
            <a:r>
              <a:rPr lang="en-US" altLang="en-US" dirty="0" smtClean="0">
                <a:solidFill>
                  <a:srgbClr val="000066"/>
                </a:solidFill>
              </a:rPr>
              <a:t>: </a:t>
            </a:r>
            <a:r>
              <a:rPr lang="fr-CH" altLang="en-US" dirty="0">
                <a:solidFill>
                  <a:srgbClr val="000066"/>
                </a:solidFill>
              </a:rPr>
              <a:t>Not </a:t>
            </a:r>
            <a:r>
              <a:rPr lang="fr-CH" altLang="en-US" dirty="0" err="1">
                <a:solidFill>
                  <a:srgbClr val="000066"/>
                </a:solidFill>
              </a:rPr>
              <a:t>less</a:t>
            </a:r>
            <a:r>
              <a:rPr lang="fr-CH" altLang="en-US" dirty="0">
                <a:solidFill>
                  <a:srgbClr val="000066"/>
                </a:solidFill>
              </a:rPr>
              <a:t> </a:t>
            </a:r>
            <a:r>
              <a:rPr lang="fr-CH" altLang="en-US" dirty="0" err="1">
                <a:solidFill>
                  <a:srgbClr val="000066"/>
                </a:solidFill>
              </a:rPr>
              <a:t>than</a:t>
            </a:r>
            <a:r>
              <a:rPr lang="fr-CH" altLang="en-US" dirty="0">
                <a:solidFill>
                  <a:srgbClr val="000066"/>
                </a:solidFill>
              </a:rPr>
              <a:t> 2/3 of </a:t>
            </a:r>
            <a:r>
              <a:rPr lang="fr-CH" altLang="en-US" dirty="0" err="1">
                <a:solidFill>
                  <a:srgbClr val="000066"/>
                </a:solidFill>
              </a:rPr>
              <a:t>previous</a:t>
            </a:r>
            <a:r>
              <a:rPr lang="fr-CH" altLang="en-US" dirty="0">
                <a:solidFill>
                  <a:srgbClr val="000066"/>
                </a:solidFill>
              </a:rPr>
              <a:t> </a:t>
            </a:r>
            <a:r>
              <a:rPr lang="fr-CH" altLang="en-US" dirty="0" err="1" smtClean="0">
                <a:solidFill>
                  <a:srgbClr val="000066"/>
                </a:solidFill>
              </a:rPr>
              <a:t>earnings</a:t>
            </a:r>
            <a:r>
              <a:rPr lang="fr-CH" altLang="en-US" dirty="0" smtClean="0">
                <a:solidFill>
                  <a:srgbClr val="000066"/>
                </a:solidFill>
              </a:rPr>
              <a:t> (C183); full </a:t>
            </a:r>
            <a:r>
              <a:rPr lang="fr-CH" altLang="en-US" dirty="0" err="1" smtClean="0">
                <a:solidFill>
                  <a:srgbClr val="000066"/>
                </a:solidFill>
              </a:rPr>
              <a:t>amount</a:t>
            </a:r>
            <a:r>
              <a:rPr lang="fr-CH" altLang="en-US" dirty="0" smtClean="0">
                <a:solidFill>
                  <a:srgbClr val="000066"/>
                </a:solidFill>
              </a:rPr>
              <a:t> of </a:t>
            </a:r>
            <a:r>
              <a:rPr lang="fr-CH" altLang="en-US" dirty="0" err="1" smtClean="0">
                <a:solidFill>
                  <a:srgbClr val="000066"/>
                </a:solidFill>
              </a:rPr>
              <a:t>previous</a:t>
            </a:r>
            <a:r>
              <a:rPr lang="fr-CH" altLang="en-US" dirty="0" smtClean="0">
                <a:solidFill>
                  <a:srgbClr val="000066"/>
                </a:solidFill>
              </a:rPr>
              <a:t> </a:t>
            </a:r>
            <a:r>
              <a:rPr lang="fr-CH" altLang="en-US" dirty="0" err="1" smtClean="0">
                <a:solidFill>
                  <a:srgbClr val="000066"/>
                </a:solidFill>
              </a:rPr>
              <a:t>earnings</a:t>
            </a:r>
            <a:r>
              <a:rPr lang="fr-CH" altLang="en-US" dirty="0" smtClean="0">
                <a:solidFill>
                  <a:srgbClr val="000066"/>
                </a:solidFill>
              </a:rPr>
              <a:t> (R191).</a:t>
            </a:r>
          </a:p>
          <a:p>
            <a:pPr>
              <a:lnSpc>
                <a:spcPct val="90000"/>
              </a:lnSpc>
              <a:buClr>
                <a:srgbClr val="333399"/>
              </a:buClr>
            </a:pPr>
            <a:endParaRPr lang="fr-CH" altLang="en-US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fr-CH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</a:t>
            </a:r>
            <a:r>
              <a:rPr lang="fr-CH" alt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fr-CH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cash </a:t>
            </a:r>
            <a:r>
              <a:rPr lang="fr-CH" alt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fr-CH" altLang="en-US" dirty="0" smtClean="0">
                <a:solidFill>
                  <a:srgbClr val="000066"/>
                </a:solidFill>
              </a:rPr>
              <a:t>: </a:t>
            </a:r>
            <a:r>
              <a:rPr lang="en-US" altLang="en-US" dirty="0">
                <a:solidFill>
                  <a:srgbClr val="000066"/>
                </a:solidFill>
                <a:cs typeface="Times New Roman" pitchFamily="18" charset="0"/>
              </a:rPr>
              <a:t>social security or public </a:t>
            </a:r>
            <a:r>
              <a:rPr lang="en-US" altLang="en-US" dirty="0" smtClean="0">
                <a:solidFill>
                  <a:srgbClr val="000066"/>
                </a:solidFill>
                <a:cs typeface="Times New Roman" pitchFamily="18" charset="0"/>
              </a:rPr>
              <a:t>funds; social assistance for non-qualifying women. No employer liability </a:t>
            </a:r>
            <a:r>
              <a:rPr lang="en-US" altLang="en-US" dirty="0">
                <a:solidFill>
                  <a:srgbClr val="000066"/>
                </a:solidFill>
                <a:cs typeface="Times New Roman" pitchFamily="18" charset="0"/>
              </a:rPr>
              <a:t>(C183). </a:t>
            </a:r>
            <a:endParaRPr lang="en-US" altLang="en-US" dirty="0">
              <a:solidFill>
                <a:srgbClr val="000066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33399"/>
              </a:buClr>
            </a:pPr>
            <a:endParaRPr lang="en-US" altLang="en-US" dirty="0">
              <a:solidFill>
                <a:srgbClr val="000066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3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Maternity protection (2)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828800"/>
            <a:ext cx="8839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en-US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benefits</a:t>
            </a:r>
            <a:r>
              <a:rPr lang="en-US" altLang="en-US" dirty="0" smtClean="0">
                <a:solidFill>
                  <a:srgbClr val="000066"/>
                </a:solidFill>
              </a:rPr>
              <a:t>: </a:t>
            </a:r>
            <a:r>
              <a:rPr lang="en-GB" altLang="en-US" dirty="0">
                <a:solidFill>
                  <a:srgbClr val="000066"/>
                </a:solidFill>
              </a:rPr>
              <a:t>Prenatal, childbirth and postnatal medical </a:t>
            </a:r>
            <a:r>
              <a:rPr lang="en-GB" altLang="en-US" dirty="0" smtClean="0">
                <a:solidFill>
                  <a:srgbClr val="000066"/>
                </a:solidFill>
              </a:rPr>
              <a:t>care</a:t>
            </a:r>
            <a:endParaRPr lang="en-US" altLang="en-US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en-US" altLang="en-US" dirty="0">
                <a:solidFill>
                  <a:srgbClr val="000066"/>
                </a:solidFill>
              </a:rPr>
              <a:t>Prevention of exposure to </a:t>
            </a:r>
            <a:r>
              <a:rPr lang="en-US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and safety </a:t>
            </a:r>
            <a:r>
              <a:rPr lang="en-US" altLang="en-US" dirty="0">
                <a:solidFill>
                  <a:srgbClr val="000066"/>
                </a:solidFill>
              </a:rPr>
              <a:t>hazards during and after </a:t>
            </a:r>
            <a:r>
              <a:rPr lang="en-US" altLang="en-US" dirty="0" smtClean="0">
                <a:solidFill>
                  <a:srgbClr val="000066"/>
                </a:solidFill>
              </a:rPr>
              <a:t>pregnancy and protective measures</a:t>
            </a:r>
            <a:endParaRPr lang="en-US" altLang="en-US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en-US" altLang="en-US" dirty="0" smtClean="0">
                <a:solidFill>
                  <a:srgbClr val="000066"/>
                </a:solidFill>
              </a:rPr>
              <a:t>Protection </a:t>
            </a:r>
            <a:r>
              <a:rPr lang="en-US" altLang="en-US" dirty="0">
                <a:solidFill>
                  <a:srgbClr val="000066"/>
                </a:solidFill>
              </a:rPr>
              <a:t>against </a:t>
            </a:r>
            <a:r>
              <a:rPr lang="en-US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r>
              <a:rPr lang="en-US" altLang="en-US" dirty="0">
                <a:solidFill>
                  <a:srgbClr val="000066"/>
                </a:solidFill>
              </a:rPr>
              <a:t> and dismissal, and a guaranteed </a:t>
            </a:r>
            <a:r>
              <a:rPr lang="en-US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to return </a:t>
            </a:r>
            <a:r>
              <a:rPr lang="en-US" altLang="en-US" dirty="0">
                <a:solidFill>
                  <a:srgbClr val="000066"/>
                </a:solidFill>
              </a:rPr>
              <a:t>to the job after maternity leave</a:t>
            </a:r>
          </a:p>
          <a:p>
            <a:r>
              <a:rPr lang="en-US" altLang="en-US" dirty="0">
                <a:solidFill>
                  <a:srgbClr val="000066"/>
                </a:solidFill>
              </a:rPr>
              <a:t>Entitlement to </a:t>
            </a:r>
            <a:r>
              <a:rPr lang="en-US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paid breastfeeding breaks </a:t>
            </a:r>
            <a:r>
              <a:rPr lang="en-US" altLang="en-US" dirty="0" smtClean="0">
                <a:solidFill>
                  <a:srgbClr val="000066"/>
                </a:solidFill>
              </a:rPr>
              <a:t>or daily reduction in working time</a:t>
            </a: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3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leave policies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>
            <a:normAutofit/>
          </a:bodyPr>
          <a:lstStyle/>
          <a:p>
            <a:r>
              <a:rPr lang="fr-CH" altLang="en-US" b="1" dirty="0" err="1">
                <a:solidFill>
                  <a:srgbClr val="7030A0"/>
                </a:solidFill>
              </a:rPr>
              <a:t>Paternity</a:t>
            </a:r>
            <a:r>
              <a:rPr lang="fr-CH" altLang="en-US" b="1" dirty="0">
                <a:solidFill>
                  <a:srgbClr val="7030A0"/>
                </a:solidFill>
              </a:rPr>
              <a:t> </a:t>
            </a:r>
            <a:r>
              <a:rPr lang="fr-CH" altLang="en-US" b="1" dirty="0" err="1">
                <a:solidFill>
                  <a:srgbClr val="7030A0"/>
                </a:solidFill>
              </a:rPr>
              <a:t>leave</a:t>
            </a:r>
            <a:r>
              <a:rPr lang="fr-CH" altLang="en-US" b="1" dirty="0">
                <a:solidFill>
                  <a:srgbClr val="7030A0"/>
                </a:solidFill>
              </a:rPr>
              <a:t> </a:t>
            </a:r>
            <a:r>
              <a:rPr lang="fr-CH" altLang="en-US" sz="2400" dirty="0">
                <a:solidFill>
                  <a:srgbClr val="000066"/>
                </a:solidFill>
              </a:rPr>
              <a:t>(short </a:t>
            </a:r>
            <a:r>
              <a:rPr lang="fr-CH" altLang="en-US" sz="2400" dirty="0" err="1">
                <a:solidFill>
                  <a:srgbClr val="000066"/>
                </a:solidFill>
              </a:rPr>
              <a:t>period</a:t>
            </a:r>
            <a:r>
              <a:rPr lang="fr-CH" altLang="en-US" sz="2400" dirty="0">
                <a:solidFill>
                  <a:srgbClr val="000066"/>
                </a:solidFill>
              </a:rPr>
              <a:t> of </a:t>
            </a:r>
            <a:r>
              <a:rPr lang="fr-CH" altLang="en-US" sz="2400" dirty="0" err="1">
                <a:solidFill>
                  <a:srgbClr val="000066"/>
                </a:solidFill>
              </a:rPr>
              <a:t>leave</a:t>
            </a:r>
            <a:r>
              <a:rPr lang="fr-CH" altLang="en-US" sz="2400" dirty="0">
                <a:solidFill>
                  <a:srgbClr val="000066"/>
                </a:solidFill>
              </a:rPr>
              <a:t> for the </a:t>
            </a:r>
            <a:r>
              <a:rPr lang="fr-CH" altLang="en-US" sz="2400" dirty="0" err="1">
                <a:solidFill>
                  <a:srgbClr val="000066"/>
                </a:solidFill>
              </a:rPr>
              <a:t>father</a:t>
            </a:r>
            <a:r>
              <a:rPr lang="fr-CH" altLang="en-US" sz="2400" dirty="0">
                <a:solidFill>
                  <a:srgbClr val="000066"/>
                </a:solidFill>
              </a:rPr>
              <a:t> </a:t>
            </a:r>
            <a:r>
              <a:rPr lang="fr-CH" altLang="en-US" sz="2400" dirty="0" err="1">
                <a:solidFill>
                  <a:srgbClr val="000066"/>
                </a:solidFill>
              </a:rPr>
              <a:t>around</a:t>
            </a:r>
            <a:r>
              <a:rPr lang="fr-CH" altLang="en-US" sz="2400" dirty="0">
                <a:solidFill>
                  <a:srgbClr val="000066"/>
                </a:solidFill>
              </a:rPr>
              <a:t> the time of </a:t>
            </a:r>
            <a:r>
              <a:rPr lang="fr-CH" altLang="en-US" sz="2400" dirty="0" err="1">
                <a:solidFill>
                  <a:srgbClr val="000066"/>
                </a:solidFill>
              </a:rPr>
              <a:t>childbirth</a:t>
            </a:r>
            <a:r>
              <a:rPr lang="fr-CH" altLang="en-US" sz="2400" dirty="0" smtClean="0">
                <a:solidFill>
                  <a:srgbClr val="000066"/>
                </a:solidFill>
              </a:rPr>
              <a:t>)</a:t>
            </a:r>
            <a:endParaRPr lang="fr-CH" altLang="en-US" sz="1600" dirty="0">
              <a:solidFill>
                <a:srgbClr val="000066"/>
              </a:solidFill>
            </a:endParaRPr>
          </a:p>
          <a:p>
            <a:r>
              <a:rPr lang="fr-CH" altLang="en-US" b="1" dirty="0">
                <a:solidFill>
                  <a:srgbClr val="7030A0"/>
                </a:solidFill>
              </a:rPr>
              <a:t>Parental </a:t>
            </a:r>
            <a:r>
              <a:rPr lang="fr-CH" altLang="en-US" b="1" dirty="0" err="1">
                <a:solidFill>
                  <a:srgbClr val="7030A0"/>
                </a:solidFill>
              </a:rPr>
              <a:t>leave</a:t>
            </a:r>
            <a:r>
              <a:rPr lang="fr-CH" altLang="en-US" b="1" dirty="0">
                <a:solidFill>
                  <a:srgbClr val="7030A0"/>
                </a:solidFill>
              </a:rPr>
              <a:t> </a:t>
            </a:r>
            <a:r>
              <a:rPr lang="fr-CH" altLang="en-US" sz="2400" dirty="0">
                <a:solidFill>
                  <a:srgbClr val="000066"/>
                </a:solidFill>
              </a:rPr>
              <a:t>(</a:t>
            </a:r>
            <a:r>
              <a:rPr lang="fr-CH" altLang="en-US" sz="2400" dirty="0" err="1">
                <a:solidFill>
                  <a:srgbClr val="000066"/>
                </a:solidFill>
              </a:rPr>
              <a:t>relatively</a:t>
            </a:r>
            <a:r>
              <a:rPr lang="fr-CH" altLang="en-US" sz="2400" dirty="0">
                <a:solidFill>
                  <a:srgbClr val="000066"/>
                </a:solidFill>
              </a:rPr>
              <a:t> long-</a:t>
            </a:r>
            <a:r>
              <a:rPr lang="fr-CH" altLang="en-US" sz="2400" dirty="0" err="1">
                <a:solidFill>
                  <a:srgbClr val="000066"/>
                </a:solidFill>
              </a:rPr>
              <a:t>term</a:t>
            </a:r>
            <a:r>
              <a:rPr lang="fr-CH" altLang="en-US" sz="2400" dirty="0">
                <a:solidFill>
                  <a:srgbClr val="000066"/>
                </a:solidFill>
              </a:rPr>
              <a:t> </a:t>
            </a:r>
            <a:r>
              <a:rPr lang="fr-CH" altLang="en-US" sz="2400" dirty="0" err="1">
                <a:solidFill>
                  <a:srgbClr val="000066"/>
                </a:solidFill>
              </a:rPr>
              <a:t>leave</a:t>
            </a:r>
            <a:r>
              <a:rPr lang="fr-CH" altLang="en-US" sz="2400" dirty="0">
                <a:solidFill>
                  <a:srgbClr val="000066"/>
                </a:solidFill>
              </a:rPr>
              <a:t> </a:t>
            </a:r>
            <a:r>
              <a:rPr lang="fr-CH" altLang="en-US" sz="2400" dirty="0" err="1">
                <a:solidFill>
                  <a:srgbClr val="000066"/>
                </a:solidFill>
              </a:rPr>
              <a:t>available</a:t>
            </a:r>
            <a:r>
              <a:rPr lang="fr-CH" altLang="en-US" sz="2400" dirty="0">
                <a:solidFill>
                  <a:srgbClr val="000066"/>
                </a:solidFill>
              </a:rPr>
              <a:t> to </a:t>
            </a:r>
            <a:r>
              <a:rPr lang="fr-CH" altLang="en-US" sz="2400" dirty="0" err="1">
                <a:solidFill>
                  <a:srgbClr val="000066"/>
                </a:solidFill>
              </a:rPr>
              <a:t>either</a:t>
            </a:r>
            <a:r>
              <a:rPr lang="fr-CH" altLang="en-US" sz="2400" dirty="0">
                <a:solidFill>
                  <a:srgbClr val="000066"/>
                </a:solidFill>
              </a:rPr>
              <a:t> parent, </a:t>
            </a:r>
            <a:r>
              <a:rPr lang="fr-CH" altLang="en-US" sz="2400" dirty="0" err="1">
                <a:solidFill>
                  <a:srgbClr val="000066"/>
                </a:solidFill>
              </a:rPr>
              <a:t>after</a:t>
            </a:r>
            <a:r>
              <a:rPr lang="fr-CH" altLang="en-US" sz="2400" dirty="0">
                <a:solidFill>
                  <a:srgbClr val="000066"/>
                </a:solidFill>
              </a:rPr>
              <a:t> </a:t>
            </a:r>
            <a:r>
              <a:rPr lang="fr-CH" altLang="en-US" sz="2400" dirty="0" err="1">
                <a:solidFill>
                  <a:srgbClr val="000066"/>
                </a:solidFill>
              </a:rPr>
              <a:t>maternity</a:t>
            </a:r>
            <a:r>
              <a:rPr lang="fr-CH" altLang="en-US" sz="2400" dirty="0">
                <a:solidFill>
                  <a:srgbClr val="000066"/>
                </a:solidFill>
              </a:rPr>
              <a:t> </a:t>
            </a:r>
            <a:r>
              <a:rPr lang="fr-CH" altLang="en-US" sz="2400" dirty="0" smtClean="0">
                <a:solidFill>
                  <a:srgbClr val="000066"/>
                </a:solidFill>
              </a:rPr>
              <a:t>and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paternity</a:t>
            </a:r>
            <a:r>
              <a:rPr lang="fr-CH" altLang="en-US" sz="2400" dirty="0" smtClean="0">
                <a:solidFill>
                  <a:srgbClr val="000066"/>
                </a:solidFill>
              </a:rPr>
              <a:t>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leave</a:t>
            </a:r>
            <a:r>
              <a:rPr lang="fr-CH" altLang="en-US" sz="2400" dirty="0" smtClean="0">
                <a:solidFill>
                  <a:srgbClr val="000066"/>
                </a:solidFill>
              </a:rPr>
              <a:t>)</a:t>
            </a:r>
            <a:endParaRPr lang="fr-CH" altLang="en-US" sz="1600" dirty="0">
              <a:solidFill>
                <a:srgbClr val="000066"/>
              </a:solidFill>
            </a:endParaRPr>
          </a:p>
          <a:p>
            <a:r>
              <a:rPr lang="fr-CH" altLang="en-US" b="1" dirty="0">
                <a:solidFill>
                  <a:srgbClr val="7030A0"/>
                </a:solidFill>
              </a:rPr>
              <a:t>Adoption </a:t>
            </a:r>
            <a:r>
              <a:rPr lang="fr-CH" altLang="en-US" b="1" dirty="0" err="1">
                <a:solidFill>
                  <a:srgbClr val="7030A0"/>
                </a:solidFill>
              </a:rPr>
              <a:t>leave</a:t>
            </a:r>
            <a:r>
              <a:rPr lang="fr-CH" altLang="en-US" b="1" dirty="0">
                <a:solidFill>
                  <a:srgbClr val="7030A0"/>
                </a:solidFill>
              </a:rPr>
              <a:t> </a:t>
            </a:r>
            <a:r>
              <a:rPr lang="fr-CH" altLang="en-US" sz="2400" dirty="0">
                <a:solidFill>
                  <a:srgbClr val="000066"/>
                </a:solidFill>
              </a:rPr>
              <a:t>(</a:t>
            </a:r>
            <a:r>
              <a:rPr lang="fr-CH" altLang="en-US" sz="2400" dirty="0" err="1">
                <a:solidFill>
                  <a:srgbClr val="000066"/>
                </a:solidFill>
              </a:rPr>
              <a:t>leave</a:t>
            </a:r>
            <a:r>
              <a:rPr lang="fr-CH" altLang="en-US" sz="2400" dirty="0">
                <a:solidFill>
                  <a:srgbClr val="000066"/>
                </a:solidFill>
              </a:rPr>
              <a:t> for adoptive parents </a:t>
            </a:r>
            <a:r>
              <a:rPr lang="fr-CH" altLang="en-US" sz="2400" dirty="0" err="1">
                <a:solidFill>
                  <a:srgbClr val="000066"/>
                </a:solidFill>
              </a:rPr>
              <a:t>at</a:t>
            </a:r>
            <a:r>
              <a:rPr lang="fr-CH" altLang="en-US" sz="2400" dirty="0">
                <a:solidFill>
                  <a:srgbClr val="000066"/>
                </a:solidFill>
              </a:rPr>
              <a:t> the </a:t>
            </a:r>
            <a:r>
              <a:rPr lang="fr-CH" altLang="en-US" sz="2400" dirty="0" err="1">
                <a:solidFill>
                  <a:srgbClr val="000066"/>
                </a:solidFill>
              </a:rPr>
              <a:t>arrival</a:t>
            </a:r>
            <a:r>
              <a:rPr lang="fr-CH" altLang="en-US" sz="2400" dirty="0">
                <a:solidFill>
                  <a:srgbClr val="000066"/>
                </a:solidFill>
              </a:rPr>
              <a:t> of a </a:t>
            </a:r>
            <a:r>
              <a:rPr lang="fr-CH" altLang="en-US" sz="2400" dirty="0" err="1">
                <a:solidFill>
                  <a:srgbClr val="000066"/>
                </a:solidFill>
              </a:rPr>
              <a:t>child</a:t>
            </a:r>
            <a:r>
              <a:rPr lang="fr-CH" altLang="en-US" sz="2400" dirty="0">
                <a:solidFill>
                  <a:srgbClr val="000066"/>
                </a:solidFill>
              </a:rPr>
              <a:t>) </a:t>
            </a:r>
            <a:endParaRPr lang="en-US" altLang="en-US" sz="2400" dirty="0">
              <a:solidFill>
                <a:srgbClr val="000066"/>
              </a:solidFill>
            </a:endParaRPr>
          </a:p>
          <a:p>
            <a:r>
              <a:rPr lang="fr-CH" altLang="en-US" b="1" dirty="0">
                <a:solidFill>
                  <a:srgbClr val="7030A0"/>
                </a:solidFill>
              </a:rPr>
              <a:t>Emergency </a:t>
            </a:r>
            <a:r>
              <a:rPr lang="fr-CH" altLang="en-US" b="1" dirty="0" err="1">
                <a:solidFill>
                  <a:srgbClr val="7030A0"/>
                </a:solidFill>
              </a:rPr>
              <a:t>leave</a:t>
            </a:r>
            <a:r>
              <a:rPr lang="fr-CH" altLang="en-US" b="1" dirty="0">
                <a:solidFill>
                  <a:srgbClr val="7030A0"/>
                </a:solidFill>
              </a:rPr>
              <a:t> </a:t>
            </a:r>
            <a:r>
              <a:rPr lang="fr-CH" altLang="en-US" sz="2400" dirty="0">
                <a:solidFill>
                  <a:srgbClr val="000066"/>
                </a:solidFill>
              </a:rPr>
              <a:t>(</a:t>
            </a:r>
            <a:r>
              <a:rPr lang="fr-CH" altLang="en-US" sz="2400" dirty="0" err="1">
                <a:solidFill>
                  <a:srgbClr val="000066"/>
                </a:solidFill>
              </a:rPr>
              <a:t>leave</a:t>
            </a:r>
            <a:r>
              <a:rPr lang="fr-CH" altLang="en-US" sz="2400" dirty="0">
                <a:solidFill>
                  <a:srgbClr val="000066"/>
                </a:solidFill>
              </a:rPr>
              <a:t> for </a:t>
            </a:r>
            <a:r>
              <a:rPr lang="fr-CH" altLang="en-US" sz="2400" dirty="0" smtClean="0">
                <a:solidFill>
                  <a:srgbClr val="000066"/>
                </a:solidFill>
              </a:rPr>
              <a:t>emergencies and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other</a:t>
            </a:r>
            <a:r>
              <a:rPr lang="fr-CH" altLang="en-US" sz="2400" dirty="0" smtClean="0">
                <a:solidFill>
                  <a:srgbClr val="000066"/>
                </a:solidFill>
              </a:rPr>
              <a:t>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family</a:t>
            </a:r>
            <a:r>
              <a:rPr lang="fr-CH" altLang="en-US" sz="2400" dirty="0" smtClean="0">
                <a:solidFill>
                  <a:srgbClr val="000066"/>
                </a:solidFill>
              </a:rPr>
              <a:t>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events</a:t>
            </a:r>
            <a:r>
              <a:rPr lang="fr-CH" altLang="en-US" sz="2400" dirty="0" smtClean="0">
                <a:solidFill>
                  <a:srgbClr val="000066"/>
                </a:solidFill>
              </a:rPr>
              <a:t>) </a:t>
            </a:r>
          </a:p>
          <a:p>
            <a:r>
              <a:rPr lang="fr-CH" altLang="en-US" b="1" dirty="0">
                <a:solidFill>
                  <a:srgbClr val="7030A0"/>
                </a:solidFill>
              </a:rPr>
              <a:t>Long-</a:t>
            </a:r>
            <a:r>
              <a:rPr lang="fr-CH" altLang="en-US" b="1" dirty="0" err="1">
                <a:solidFill>
                  <a:srgbClr val="7030A0"/>
                </a:solidFill>
              </a:rPr>
              <a:t>term</a:t>
            </a:r>
            <a:r>
              <a:rPr lang="fr-CH" altLang="en-US" b="1" dirty="0">
                <a:solidFill>
                  <a:srgbClr val="7030A0"/>
                </a:solidFill>
              </a:rPr>
              <a:t> care </a:t>
            </a:r>
            <a:r>
              <a:rPr lang="fr-CH" altLang="en-US" b="1" dirty="0" err="1">
                <a:solidFill>
                  <a:srgbClr val="7030A0"/>
                </a:solidFill>
              </a:rPr>
              <a:t>leave</a:t>
            </a:r>
            <a:r>
              <a:rPr lang="fr-CH" altLang="en-US" b="1" dirty="0">
                <a:solidFill>
                  <a:srgbClr val="7030A0"/>
                </a:solidFill>
              </a:rPr>
              <a:t> </a:t>
            </a:r>
            <a:r>
              <a:rPr lang="fr-CH" altLang="en-US" sz="2400" dirty="0">
                <a:solidFill>
                  <a:srgbClr val="000066"/>
                </a:solidFill>
              </a:rPr>
              <a:t>(</a:t>
            </a:r>
            <a:r>
              <a:rPr lang="fr-CH" altLang="en-US" sz="2400" dirty="0" err="1">
                <a:solidFill>
                  <a:srgbClr val="000066"/>
                </a:solidFill>
              </a:rPr>
              <a:t>leave</a:t>
            </a:r>
            <a:r>
              <a:rPr lang="fr-CH" altLang="en-US" sz="2400" dirty="0">
                <a:solidFill>
                  <a:srgbClr val="000066"/>
                </a:solidFill>
              </a:rPr>
              <a:t> for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elderly</a:t>
            </a:r>
            <a:r>
              <a:rPr lang="fr-CH" altLang="en-US" sz="2400" dirty="0" smtClean="0">
                <a:solidFill>
                  <a:srgbClr val="000066"/>
                </a:solidFill>
              </a:rPr>
              <a:t> or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other</a:t>
            </a:r>
            <a:r>
              <a:rPr lang="fr-CH" altLang="en-US" sz="2400" dirty="0" smtClean="0">
                <a:solidFill>
                  <a:srgbClr val="000066"/>
                </a:solidFill>
              </a:rPr>
              <a:t>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family</a:t>
            </a:r>
            <a:r>
              <a:rPr lang="fr-CH" altLang="en-US" sz="2400" dirty="0" smtClean="0">
                <a:solidFill>
                  <a:srgbClr val="000066"/>
                </a:solidFill>
              </a:rPr>
              <a:t>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members</a:t>
            </a:r>
            <a:r>
              <a:rPr lang="fr-CH" altLang="en-US" sz="2400" dirty="0" smtClean="0">
                <a:solidFill>
                  <a:srgbClr val="000066"/>
                </a:solidFill>
              </a:rPr>
              <a:t>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with</a:t>
            </a:r>
            <a:r>
              <a:rPr lang="fr-CH" altLang="en-US" sz="2400" dirty="0" smtClean="0">
                <a:solidFill>
                  <a:srgbClr val="000066"/>
                </a:solidFill>
              </a:rPr>
              <a:t> </a:t>
            </a:r>
            <a:r>
              <a:rPr lang="fr-CH" altLang="en-US" sz="2400" dirty="0" err="1" smtClean="0">
                <a:solidFill>
                  <a:srgbClr val="000066"/>
                </a:solidFill>
              </a:rPr>
              <a:t>disabilities</a:t>
            </a:r>
            <a:r>
              <a:rPr lang="fr-CH" altLang="en-US" sz="2400" dirty="0" smtClean="0">
                <a:solidFill>
                  <a:srgbClr val="000066"/>
                </a:solidFill>
              </a:rPr>
              <a:t>) </a:t>
            </a:r>
            <a:endParaRPr lang="fr-CH" altLang="en-US" sz="2400" dirty="0">
              <a:solidFill>
                <a:srgbClr val="000066"/>
              </a:solidFill>
            </a:endParaRPr>
          </a:p>
          <a:p>
            <a:endParaRPr lang="en-US" altLang="en-US" dirty="0">
              <a:solidFill>
                <a:srgbClr val="333399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762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Paternity leave trends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501667"/>
              </p:ext>
            </p:extLst>
          </p:nvPr>
        </p:nvGraphicFramePr>
        <p:xfrm>
          <a:off x="152400" y="2162175"/>
          <a:ext cx="876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6528196"/>
            <a:ext cx="7056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sz="1400" dirty="0" smtClean="0">
                <a:solidFill>
                  <a:srgbClr val="000066"/>
                </a:solidFill>
              </a:rPr>
              <a:t>Source: ILO, 2014 </a:t>
            </a:r>
            <a:r>
              <a:rPr lang="en-US" altLang="en-US" sz="1400" dirty="0" smtClean="0">
                <a:solidFill>
                  <a:srgbClr val="000066"/>
                </a:solidFill>
              </a:rPr>
              <a:t>“</a:t>
            </a:r>
            <a:r>
              <a:rPr lang="fr-CH" altLang="en-US" sz="1400" dirty="0" err="1" smtClean="0">
                <a:solidFill>
                  <a:srgbClr val="000066"/>
                </a:solidFill>
              </a:rPr>
              <a:t>Maternity</a:t>
            </a:r>
            <a:r>
              <a:rPr lang="fr-CH" altLang="en-US" sz="1400" dirty="0" smtClean="0">
                <a:solidFill>
                  <a:srgbClr val="000066"/>
                </a:solidFill>
              </a:rPr>
              <a:t> and </a:t>
            </a:r>
            <a:r>
              <a:rPr lang="fr-CH" altLang="en-US" sz="1400" dirty="0" err="1" smtClean="0">
                <a:solidFill>
                  <a:srgbClr val="000066"/>
                </a:solidFill>
              </a:rPr>
              <a:t>paternity</a:t>
            </a:r>
            <a:r>
              <a:rPr lang="fr-CH" altLang="en-US" sz="1400" dirty="0" smtClean="0">
                <a:solidFill>
                  <a:srgbClr val="000066"/>
                </a:solidFill>
              </a:rPr>
              <a:t> </a:t>
            </a:r>
            <a:r>
              <a:rPr lang="fr-CH" altLang="en-US" sz="1400" dirty="0" err="1" smtClean="0">
                <a:solidFill>
                  <a:srgbClr val="000066"/>
                </a:solidFill>
              </a:rPr>
              <a:t>at</a:t>
            </a:r>
            <a:r>
              <a:rPr lang="fr-CH" altLang="en-US" sz="1400" dirty="0" smtClean="0">
                <a:solidFill>
                  <a:srgbClr val="000066"/>
                </a:solidFill>
              </a:rPr>
              <a:t> </a:t>
            </a:r>
            <a:r>
              <a:rPr lang="fr-CH" altLang="en-US" sz="1400" dirty="0" err="1" smtClean="0">
                <a:solidFill>
                  <a:srgbClr val="000066"/>
                </a:solidFill>
              </a:rPr>
              <a:t>work</a:t>
            </a:r>
            <a:r>
              <a:rPr lang="fr-CH" altLang="en-US" sz="1400" dirty="0" smtClean="0">
                <a:solidFill>
                  <a:srgbClr val="000066"/>
                </a:solidFill>
              </a:rPr>
              <a:t>. Law and practice </a:t>
            </a:r>
            <a:r>
              <a:rPr lang="fr-CH" altLang="en-US" sz="1400" dirty="0" err="1" smtClean="0">
                <a:solidFill>
                  <a:srgbClr val="000066"/>
                </a:solidFill>
              </a:rPr>
              <a:t>across</a:t>
            </a:r>
            <a:r>
              <a:rPr lang="fr-CH" altLang="en-US" sz="1400" dirty="0" smtClean="0">
                <a:solidFill>
                  <a:srgbClr val="000066"/>
                </a:solidFill>
              </a:rPr>
              <a:t> the world</a:t>
            </a:r>
            <a:r>
              <a:rPr lang="en-US" altLang="en-US" sz="1400" dirty="0" smtClean="0">
                <a:solidFill>
                  <a:srgbClr val="000066"/>
                </a:solidFill>
              </a:rPr>
              <a:t>”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218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5029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Short leave periods push women out of the labour force</a:t>
            </a:r>
          </a:p>
          <a:p>
            <a:r>
              <a:rPr lang="en-GB" sz="2800" dirty="0" smtClean="0"/>
              <a:t>Very long leave, without job protection, may damage women’s position in the labour force</a:t>
            </a:r>
          </a:p>
          <a:p>
            <a:pPr marL="342900" lvl="2" indent="-342900"/>
            <a:r>
              <a:rPr lang="en-US" altLang="en-US" sz="2800" dirty="0"/>
              <a:t>Take up rates tend to be high among women </a:t>
            </a:r>
            <a:endParaRPr lang="en-US" altLang="en-US" sz="2800" dirty="0" smtClean="0"/>
          </a:p>
          <a:p>
            <a:r>
              <a:rPr lang="en-GB" sz="2800" dirty="0" smtClean="0"/>
              <a:t>Father’s leave and take-up of family responsibilities are linked to child development and gender equality</a:t>
            </a:r>
          </a:p>
          <a:p>
            <a:r>
              <a:rPr lang="en-GB" sz="2800" dirty="0" smtClean="0"/>
              <a:t>Men’s take up rates are higher with: </a:t>
            </a:r>
          </a:p>
          <a:p>
            <a:pPr lvl="1"/>
            <a:r>
              <a:rPr lang="en-GB" sz="2400" dirty="0" smtClean="0"/>
              <a:t>earning-related leave of adequate duration</a:t>
            </a:r>
          </a:p>
          <a:p>
            <a:pPr lvl="1"/>
            <a:r>
              <a:rPr lang="en-GB" sz="2400" dirty="0"/>
              <a:t>i</a:t>
            </a:r>
            <a:r>
              <a:rPr lang="en-GB" sz="2400" dirty="0" smtClean="0"/>
              <a:t>ndividual and non-transferable entitlements</a:t>
            </a:r>
          </a:p>
          <a:p>
            <a:pPr lvl="1"/>
            <a:r>
              <a:rPr lang="en-GB" sz="2400" dirty="0" smtClean="0"/>
              <a:t>flexibility in use (e.g. fragmented, part-time, etc.).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624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3980" y="381000"/>
            <a:ext cx="8360020" cy="827088"/>
          </a:xfrm>
        </p:spPr>
        <p:txBody>
          <a:bodyPr/>
          <a:lstStyle/>
          <a:p>
            <a:pPr algn="r"/>
            <a:r>
              <a:rPr lang="fr-CH" altLang="en-US" dirty="0" smtClean="0"/>
              <a:t>Parental </a:t>
            </a:r>
            <a:r>
              <a:rPr lang="fr-CH" altLang="en-US" dirty="0" err="1" smtClean="0"/>
              <a:t>leave</a:t>
            </a:r>
            <a:r>
              <a:rPr lang="fr-CH" altLang="en-US" dirty="0" smtClean="0"/>
              <a:t> </a:t>
            </a:r>
            <a:endParaRPr lang="fr-CH" altLang="en-US" dirty="0"/>
          </a:p>
        </p:txBody>
      </p:sp>
      <p:graphicFrame>
        <p:nvGraphicFramePr>
          <p:cNvPr id="24888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36751"/>
              </p:ext>
            </p:extLst>
          </p:nvPr>
        </p:nvGraphicFramePr>
        <p:xfrm>
          <a:off x="0" y="1143000"/>
          <a:ext cx="9153525" cy="4845584"/>
        </p:xfrm>
        <a:graphic>
          <a:graphicData uri="http://schemas.openxmlformats.org/drawingml/2006/table">
            <a:tbl>
              <a:tblPr/>
              <a:tblGrid>
                <a:gridCol w="1600200"/>
                <a:gridCol w="3920974"/>
                <a:gridCol w="3632351"/>
              </a:tblGrid>
              <a:tr h="76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Country</a:t>
                      </a:r>
                    </a:p>
                  </a:txBody>
                  <a:tcPr marL="84406" marR="844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84406" marR="844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Cash benefits and other features</a:t>
                      </a:r>
                    </a:p>
                  </a:txBody>
                  <a:tcPr marL="84406" marR="844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03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Italy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6 months each for a total of 10 months; 11 months if the father takes 3 months.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30% by social insurance;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exchangeable for childcare vouchers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Estonia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36 weeks either parent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allowance: USD 270 by social insurance.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exchangeable for childcare benefits to cover part of documented childcare costs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Sweden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480 days’ total leave for mother and father per child until the child is 8 years old (60 days reserved for father and mother)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4D4D4D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First 390 days: 80% of salary;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by social Insurance;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</a:rPr>
                        <a:t>flexibility and right to part-time work.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600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7989" y="188914"/>
            <a:ext cx="8042031" cy="101758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Family Services</a:t>
            </a:r>
            <a:r>
              <a:rPr lang="en-US" altLang="en-US" i="1"/>
              <a:t/>
            </a:r>
            <a:br>
              <a:rPr lang="en-US" altLang="en-US" i="1"/>
            </a:br>
            <a:endParaRPr lang="en-US" altLang="en-US" i="1"/>
          </a:p>
        </p:txBody>
      </p:sp>
      <p:sp>
        <p:nvSpPr>
          <p:cNvPr id="232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1338" y="1524000"/>
            <a:ext cx="8006862" cy="41148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altLang="en-US" i="1" dirty="0">
                <a:solidFill>
                  <a:srgbClr val="000066"/>
                </a:solidFill>
                <a:latin typeface="Times New Roman TUR" charset="0"/>
                <a:cs typeface="Times New Roman" pitchFamily="18" charset="0"/>
              </a:rPr>
              <a:t>  </a:t>
            </a:r>
            <a:r>
              <a:rPr lang="en-US" altLang="en-US" sz="2800" b="1" i="1" dirty="0">
                <a:solidFill>
                  <a:schemeClr val="tx1"/>
                </a:solidFill>
                <a:cs typeface="Times New Roman" pitchFamily="18" charset="0"/>
              </a:rPr>
              <a:t>All measures shall be taken to develop or promote community services, public or private such as childcare and family services and facilities</a:t>
            </a:r>
            <a:r>
              <a:rPr lang="en-US" altLang="en-US" dirty="0">
                <a:solidFill>
                  <a:srgbClr val="000066"/>
                </a:solidFill>
                <a:latin typeface="Times New Roman TUR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66"/>
                </a:solidFill>
                <a:latin typeface="Times New Roman TUR" charset="0"/>
                <a:cs typeface="Times New Roman" pitchFamily="18" charset="0"/>
              </a:rPr>
              <a:t>				</a:t>
            </a:r>
            <a:r>
              <a:rPr lang="en-US" altLang="en-US" sz="2000" b="1" i="1" dirty="0">
                <a:solidFill>
                  <a:srgbClr val="003366"/>
                </a:solidFill>
                <a:cs typeface="Arial" pitchFamily="34" charset="0"/>
              </a:rPr>
              <a:t>Convention No. 156, Article 5 (b)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en-US" sz="2000" b="1" i="1" dirty="0">
              <a:solidFill>
                <a:srgbClr val="003366"/>
              </a:solidFill>
              <a:cs typeface="Arial" pitchFamily="34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en-US" i="1" dirty="0">
                <a:solidFill>
                  <a:schemeClr val="tx1"/>
                </a:solidFill>
                <a:latin typeface="Times New Roman TUR" charset="0"/>
                <a:cs typeface="Times New Roman" pitchFamily="18" charset="0"/>
              </a:rPr>
              <a:t>“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 TUR" charset="0"/>
                <a:cs typeface="Times New Roman" pitchFamily="18" charset="0"/>
              </a:rPr>
              <a:t>Childcare is crucially important for women to achieve true equality of opportunity</a:t>
            </a:r>
            <a:r>
              <a:rPr lang="en-US" altLang="en-US" i="1" dirty="0">
                <a:solidFill>
                  <a:schemeClr val="tx1"/>
                </a:solidFill>
                <a:latin typeface="Times New Roman TUR" charset="0"/>
                <a:cs typeface="Times New Roman" pitchFamily="18" charset="0"/>
              </a:rPr>
              <a:t>”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66"/>
                </a:solidFill>
                <a:latin typeface="Times New Roman TUR" charset="0"/>
                <a:cs typeface="Times New Roman" pitchFamily="18" charset="0"/>
              </a:rPr>
              <a:t>  </a:t>
            </a:r>
            <a:r>
              <a:rPr lang="en-GB" altLang="en-US" sz="2000" b="1" i="1" dirty="0">
                <a:solidFill>
                  <a:srgbClr val="003366"/>
                </a:solidFill>
                <a:cs typeface="Arial" pitchFamily="34" charset="0"/>
              </a:rPr>
              <a:t>Equal Opportunities Commission, Britain</a:t>
            </a:r>
            <a:r>
              <a:rPr lang="en-US" altLang="en-US" sz="2400" dirty="0">
                <a:solidFill>
                  <a:srgbClr val="000066"/>
                </a:solidFill>
                <a:latin typeface="Times New Roman TUR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GB" altLang="en-US" sz="2400" dirty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4272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Key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/>
              <a:t>childcare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/>
              <a:t>issues</a:t>
            </a:r>
          </a:p>
        </p:txBody>
      </p:sp>
      <p:sp>
        <p:nvSpPr>
          <p:cNvPr id="19459" name="Rectangle 5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b="1" dirty="0" smtClean="0">
                <a:solidFill>
                  <a:schemeClr val="accent1"/>
                </a:solidFill>
              </a:rPr>
              <a:t>Under 3s (</a:t>
            </a:r>
            <a:r>
              <a:rPr lang="en-US" altLang="en-US" sz="2800" b="1" dirty="0" err="1" smtClean="0">
                <a:solidFill>
                  <a:schemeClr val="accent1"/>
                </a:solidFill>
              </a:rPr>
              <a:t>centre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 or </a:t>
            </a:r>
            <a:r>
              <a:rPr lang="en-US" altLang="en-US" sz="2800" b="1" dirty="0">
                <a:solidFill>
                  <a:schemeClr val="accent1"/>
                </a:solidFill>
              </a:rPr>
              <a:t>home-based formal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services)</a:t>
            </a:r>
            <a:r>
              <a:rPr lang="en-US" altLang="en-US" sz="2800" dirty="0" smtClean="0"/>
              <a:t>: lack of affordable, quality childcare: “leave-care gap”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>
                <a:solidFill>
                  <a:schemeClr val="accent1"/>
                </a:solidFill>
              </a:rPr>
              <a:t>Pre-school education</a:t>
            </a:r>
            <a:r>
              <a:rPr lang="en-US" altLang="en-US" sz="2800" dirty="0" smtClean="0"/>
              <a:t>: better coverage but:</a:t>
            </a:r>
          </a:p>
          <a:p>
            <a:pPr lvl="1"/>
            <a:r>
              <a:rPr lang="en-US" altLang="en-US" sz="2400" dirty="0" smtClean="0"/>
              <a:t>hours usually shorter than working hours; </a:t>
            </a:r>
          </a:p>
          <a:p>
            <a:pPr lvl="1"/>
            <a:r>
              <a:rPr lang="en-GB" altLang="en-US" sz="2400" dirty="0"/>
              <a:t>disparities btw urban/rural and rich/poor are great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>
                <a:solidFill>
                  <a:schemeClr val="accent1"/>
                </a:solidFill>
              </a:rPr>
              <a:t>School-age children</a:t>
            </a:r>
            <a:r>
              <a:rPr lang="en-US" altLang="en-US" sz="2800" dirty="0" smtClean="0"/>
              <a:t>: out-of-school care is not well developed or affordable (canteens, holiday camps etc.)</a:t>
            </a:r>
          </a:p>
          <a:p>
            <a:endParaRPr lang="en-GB" altLang="en-US" sz="2800" b="1" dirty="0" smtClean="0">
              <a:solidFill>
                <a:schemeClr val="accent1"/>
              </a:solidFill>
            </a:endParaRPr>
          </a:p>
          <a:p>
            <a:r>
              <a:rPr lang="en-GB" altLang="en-US" sz="2800" dirty="0" smtClean="0"/>
              <a:t>Shortage of </a:t>
            </a:r>
            <a:r>
              <a:rPr lang="en-GB" altLang="en-US" sz="2800" b="1" dirty="0" smtClean="0">
                <a:solidFill>
                  <a:schemeClr val="accent1"/>
                </a:solidFill>
              </a:rPr>
              <a:t>back-up care</a:t>
            </a:r>
            <a:r>
              <a:rPr lang="en-GB" altLang="en-US" sz="2800" dirty="0" smtClean="0"/>
              <a:t> for emergencies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Shortage of accessible, quality and affordable </a:t>
            </a:r>
            <a:r>
              <a:rPr lang="en-GB" altLang="en-US" sz="2800" b="1" dirty="0">
                <a:solidFill>
                  <a:schemeClr val="accent1"/>
                </a:solidFill>
              </a:rPr>
              <a:t>disability </a:t>
            </a:r>
            <a:r>
              <a:rPr lang="en-GB" altLang="en-US" sz="2800" b="1" dirty="0" smtClean="0">
                <a:solidFill>
                  <a:schemeClr val="accent1"/>
                </a:solidFill>
              </a:rPr>
              <a:t>care </a:t>
            </a:r>
            <a:r>
              <a:rPr lang="en-GB" altLang="en-US" sz="2800" dirty="0"/>
              <a:t>for children with disabilities</a:t>
            </a:r>
          </a:p>
          <a:p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60020" cy="1052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Policy approach</a:t>
            </a:r>
            <a:endParaRPr lang="en-US" alt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639" y="1196975"/>
            <a:ext cx="8774723" cy="5327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9900CC"/>
                </a:solidFill>
              </a:rPr>
              <a:t>Coverage</a:t>
            </a:r>
            <a:r>
              <a:rPr lang="en-US" altLang="en-US" sz="2400" b="1" dirty="0">
                <a:solidFill>
                  <a:schemeClr val="tx1"/>
                </a:solidFill>
              </a:rPr>
              <a:t>: availability for all age groups at the local level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9900CC"/>
                </a:solidFill>
              </a:rPr>
              <a:t>Suitability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: with </a:t>
            </a:r>
            <a:r>
              <a:rPr lang="en-US" altLang="en-US" sz="2400" b="1" dirty="0">
                <a:solidFill>
                  <a:schemeClr val="tx1"/>
                </a:solidFill>
              </a:rPr>
              <a:t>parents’ working needs (duration, opening hours, location)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9900CC"/>
                </a:solidFill>
              </a:rPr>
              <a:t>Affordability</a:t>
            </a:r>
            <a:r>
              <a:rPr lang="en-US" altLang="en-US" sz="2400" b="1" dirty="0">
                <a:solidFill>
                  <a:schemeClr val="tx1"/>
                </a:solidFill>
              </a:rPr>
              <a:t>: Parents’ cost-sharing in accordance with their contribution ability </a:t>
            </a:r>
            <a:r>
              <a:rPr lang="en-US" altLang="en-US" sz="2400" dirty="0"/>
              <a:t>(up to 1/3 of family budgets)</a:t>
            </a:r>
            <a:endParaRPr lang="en-US" alt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9900CC"/>
                </a:solidFill>
              </a:rPr>
              <a:t>Quality</a:t>
            </a:r>
            <a:r>
              <a:rPr lang="en-US" altLang="en-US" sz="2400" b="1" dirty="0">
                <a:solidFill>
                  <a:schemeClr val="tx1"/>
                </a:solidFill>
              </a:rPr>
              <a:t>: compliance with national standard and supervision by competent authorities; decent working conditions of staff.</a:t>
            </a:r>
          </a:p>
          <a:p>
            <a:pPr>
              <a:lnSpc>
                <a:spcPct val="90000"/>
              </a:lnSpc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en-US" sz="1800" b="1" i="1" dirty="0">
                <a:solidFill>
                  <a:srgbClr val="003366"/>
                </a:solidFill>
                <a:cs typeface="Arial" pitchFamily="34" charset="0"/>
              </a:rPr>
              <a:t>Recommendation No. 165, Paragraph 5</a:t>
            </a:r>
          </a:p>
        </p:txBody>
      </p:sp>
    </p:spTree>
    <p:extLst>
      <p:ext uri="{BB962C8B-B14F-4D97-AF65-F5344CB8AC3E}">
        <p14:creationId xmlns:p14="http://schemas.microsoft.com/office/powerpoint/2010/main" val="2120515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Times New Roman" pitchFamily="18" charset="0"/>
              </a:rPr>
              <a:t>Family-friendly working time and organization</a:t>
            </a:r>
            <a:endParaRPr lang="en-US" alt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altLang="en-US" sz="2800" i="1" dirty="0">
                <a:solidFill>
                  <a:srgbClr val="000066"/>
                </a:solidFill>
                <a:cs typeface="Times New Roman" pitchFamily="18" charset="0"/>
              </a:rPr>
              <a:t>Particular attention should be given to </a:t>
            </a:r>
            <a:r>
              <a:rPr lang="en-GB" altLang="en-US" sz="2800" b="1" i="1" dirty="0">
                <a:solidFill>
                  <a:srgbClr val="000066"/>
                </a:solidFill>
                <a:cs typeface="Times New Roman" pitchFamily="18" charset="0"/>
              </a:rPr>
              <a:t>general measures</a:t>
            </a:r>
            <a:r>
              <a:rPr lang="en-GB" altLang="en-US" sz="2800" i="1" dirty="0">
                <a:solidFill>
                  <a:srgbClr val="000066"/>
                </a:solidFill>
                <a:cs typeface="Times New Roman" pitchFamily="18" charset="0"/>
              </a:rPr>
              <a:t> for improving working conditions and the quality of life, including measures aimed </a:t>
            </a:r>
            <a:r>
              <a:rPr lang="en-GB" altLang="en-US" sz="2800" i="1" dirty="0" smtClean="0">
                <a:solidFill>
                  <a:srgbClr val="000066"/>
                </a:solidFill>
                <a:cs typeface="Times New Roman" pitchFamily="18" charset="0"/>
              </a:rPr>
              <a:t>at:</a:t>
            </a:r>
          </a:p>
          <a:p>
            <a:pPr>
              <a:buFontTx/>
              <a:buNone/>
            </a:pPr>
            <a:endParaRPr lang="en-GB" altLang="en-US" sz="2800" dirty="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en-GB" altLang="en-US" sz="2800" i="1" dirty="0">
                <a:solidFill>
                  <a:srgbClr val="000066"/>
                </a:solidFill>
                <a:cs typeface="Times New Roman" pitchFamily="18" charset="0"/>
              </a:rPr>
              <a:t>(a)</a:t>
            </a:r>
            <a:r>
              <a:rPr lang="en-GB" altLang="en-US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n-GB" altLang="en-US" sz="2800" i="1" dirty="0">
                <a:solidFill>
                  <a:srgbClr val="000066"/>
                </a:solidFill>
                <a:cs typeface="Times New Roman" pitchFamily="18" charset="0"/>
              </a:rPr>
              <a:t>the progressive reduction of daily hours of work and the reduction of overtime;</a:t>
            </a:r>
            <a:endParaRPr lang="en-GB" altLang="en-US" sz="2800" dirty="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en-GB" altLang="en-US" sz="2800" dirty="0">
                <a:solidFill>
                  <a:srgbClr val="000066"/>
                </a:solidFill>
                <a:cs typeface="Times New Roman" pitchFamily="18" charset="0"/>
              </a:rPr>
              <a:t>(b)</a:t>
            </a:r>
            <a:r>
              <a:rPr lang="en-GB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n-GB" altLang="en-US" sz="2800" i="1" dirty="0">
                <a:solidFill>
                  <a:srgbClr val="000066"/>
                </a:solidFill>
                <a:cs typeface="Times New Roman" pitchFamily="18" charset="0"/>
              </a:rPr>
              <a:t>more flexible arrangements as concerns working schedules, rest periods and holidays</a:t>
            </a:r>
            <a:r>
              <a:rPr lang="en-GB" altLang="en-US" sz="28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  <a:p>
            <a:pPr algn="r">
              <a:buFontTx/>
              <a:buNone/>
            </a:pPr>
            <a:endParaRPr lang="en-GB" altLang="en-US" sz="2400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en-GB" altLang="en-US" sz="2400" smtClean="0">
                <a:solidFill>
                  <a:srgbClr val="000066"/>
                </a:solidFill>
                <a:cs typeface="Times New Roman" pitchFamily="18" charset="0"/>
              </a:rPr>
              <a:t>Recommendation 165, Article </a:t>
            </a:r>
            <a:r>
              <a:rPr lang="en-GB" altLang="en-US" sz="2400" dirty="0">
                <a:solidFill>
                  <a:srgbClr val="000066"/>
                </a:solidFill>
                <a:cs typeface="Times New Roman" pitchFamily="18" charset="0"/>
              </a:rPr>
              <a:t>18</a:t>
            </a:r>
          </a:p>
          <a:p>
            <a:pPr>
              <a:buFontTx/>
              <a:buNone/>
            </a:pPr>
            <a:endParaRPr lang="en-US" altLang="en-US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65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Work-family balance policies: why they are important</a:t>
            </a:r>
          </a:p>
          <a:p>
            <a:endParaRPr lang="en-GB" altLang="en-US" sz="2400" dirty="0" smtClean="0"/>
          </a:p>
          <a:p>
            <a:r>
              <a:rPr lang="en-GB" altLang="en-US" dirty="0"/>
              <a:t>Work-family balance policies: </a:t>
            </a:r>
            <a:r>
              <a:rPr lang="en-GB" altLang="en-US" dirty="0" smtClean="0"/>
              <a:t>key features, trends and good practices from national experience</a:t>
            </a:r>
          </a:p>
          <a:p>
            <a:pPr marL="0" indent="0">
              <a:buNone/>
            </a:pP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52400" y="15351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For more information: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hlinkClick r:id="rId2"/>
              </a:rPr>
              <a:t>www.ilo.org/maternityprotection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Contact</a:t>
            </a:r>
            <a:r>
              <a:rPr lang="en-US" sz="28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Verena Schmidt						Laura Addati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Email: </a:t>
            </a:r>
            <a:r>
              <a:rPr lang="en-US" sz="2800" u="sng" dirty="0" smtClean="0">
                <a:solidFill>
                  <a:srgbClr val="0070C0"/>
                </a:solidFill>
              </a:rPr>
              <a:t>schmidtv</a:t>
            </a:r>
            <a:r>
              <a:rPr lang="en-US" sz="2800" dirty="0" smtClean="0">
                <a:hlinkClick r:id="rId3"/>
              </a:rPr>
              <a:t>@ilo.org</a:t>
            </a:r>
            <a:r>
              <a:rPr lang="en-US" sz="2800" dirty="0" smtClean="0"/>
              <a:t> 			</a:t>
            </a:r>
            <a:r>
              <a:rPr lang="en-US" sz="2800" dirty="0" smtClean="0">
                <a:hlinkClick r:id="rId3"/>
              </a:rPr>
              <a:t>addati@ilo.org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 smtClean="0"/>
              <a:t>Acknowledgements: </a:t>
            </a:r>
            <a:r>
              <a:rPr lang="en-US" sz="2600" dirty="0" smtClean="0"/>
              <a:t>The slides for this presentation were developed and kindly shared by </a:t>
            </a:r>
            <a:r>
              <a:rPr lang="en-US" sz="2600" dirty="0" err="1" smtClean="0"/>
              <a:t>Ms</a:t>
            </a:r>
            <a:r>
              <a:rPr lang="en-US" sz="2600" dirty="0" smtClean="0"/>
              <a:t> </a:t>
            </a:r>
            <a:r>
              <a:rPr lang="en-US" sz="2600" dirty="0" err="1" smtClean="0"/>
              <a:t>Adatti</a:t>
            </a:r>
            <a:r>
              <a:rPr lang="en-US" sz="26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7239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5400" b="1" dirty="0">
                <a:solidFill>
                  <a:schemeClr val="accent1"/>
                </a:solidFill>
                <a:latin typeface="Cambria" pitchFamily="18" charset="0"/>
                <a:ea typeface="PMingLiU" pitchFamily="18" charset="-120"/>
              </a:rPr>
              <a:t>Work family policies: why they are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 policy focus on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amily balance policies?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lnSpcReduction="10000"/>
          </a:bodyPr>
          <a:lstStyle/>
          <a:p>
            <a:r>
              <a:rPr lang="en-GB" altLang="en-US" dirty="0" smtClean="0"/>
              <a:t>Low fertility and population ageing</a:t>
            </a:r>
          </a:p>
          <a:p>
            <a:endParaRPr lang="en-GB" altLang="en-US" sz="1400" dirty="0" smtClean="0"/>
          </a:p>
          <a:p>
            <a:r>
              <a:rPr lang="en-GB" altLang="en-US" dirty="0" smtClean="0"/>
              <a:t>Changes in family patterns</a:t>
            </a:r>
          </a:p>
          <a:p>
            <a:endParaRPr lang="en-GB" altLang="en-US" sz="1400" dirty="0" smtClean="0"/>
          </a:p>
          <a:p>
            <a:r>
              <a:rPr lang="en-GB" altLang="en-US" dirty="0" smtClean="0"/>
              <a:t>Rise in women’s paid work</a:t>
            </a:r>
          </a:p>
          <a:p>
            <a:endParaRPr lang="en-GB" altLang="en-US" sz="1400" dirty="0" smtClean="0"/>
          </a:p>
          <a:p>
            <a:r>
              <a:rPr lang="en-GB" altLang="en-US" dirty="0" smtClean="0"/>
              <a:t>Persistent unequal share of unpaid care work</a:t>
            </a:r>
          </a:p>
          <a:p>
            <a:endParaRPr lang="en-GB" altLang="en-US" sz="1400" dirty="0" smtClean="0"/>
          </a:p>
          <a:p>
            <a:r>
              <a:rPr lang="en-GB" altLang="en-US" dirty="0" smtClean="0"/>
              <a:t>Growth in non-standard work and work intensification</a:t>
            </a:r>
          </a:p>
          <a:p>
            <a:endParaRPr lang="en-GB" altLang="en-US" sz="1400" dirty="0" smtClean="0"/>
          </a:p>
          <a:p>
            <a:r>
              <a:rPr lang="en-GB" altLang="en-US" dirty="0" smtClean="0"/>
              <a:t>Economic crisis and fiscal 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600" dirty="0" smtClean="0"/>
              <a:t>ILO Framework: Convention on Workers with Family Responsibilities, No. 156 (1981)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88" y="1676400"/>
            <a:ext cx="94976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funding matters …</a:t>
            </a:r>
            <a:endParaRPr lang="en-GB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Higher public spending in work-family policies is associated with:</a:t>
            </a:r>
          </a:p>
          <a:p>
            <a:endParaRPr lang="en-US" altLang="en-US" sz="1800" dirty="0" smtClean="0"/>
          </a:p>
          <a:p>
            <a:pPr lvl="1"/>
            <a:r>
              <a:rPr lang="en-US" altLang="en-US" sz="3200" dirty="0" smtClean="0"/>
              <a:t>Higher fertility rates</a:t>
            </a:r>
          </a:p>
          <a:p>
            <a:pPr lvl="1"/>
            <a:endParaRPr lang="en-US" altLang="en-US" sz="3200" dirty="0" smtClean="0"/>
          </a:p>
          <a:p>
            <a:pPr lvl="1"/>
            <a:r>
              <a:rPr lang="en-US" altLang="en-US" sz="3200" dirty="0" smtClean="0"/>
              <a:t>Higher women’s employment rates</a:t>
            </a:r>
          </a:p>
          <a:p>
            <a:pPr lvl="1"/>
            <a:endParaRPr lang="en-US" altLang="en-US" sz="3200" dirty="0" smtClean="0"/>
          </a:p>
          <a:p>
            <a:pPr lvl="1"/>
            <a:r>
              <a:rPr lang="en-US" altLang="en-US" sz="3200" dirty="0" smtClean="0"/>
              <a:t>Lower child poverty</a:t>
            </a:r>
          </a:p>
          <a:p>
            <a:pPr lvl="1"/>
            <a:endParaRPr lang="en-US" altLang="en-US" sz="3200" dirty="0" smtClean="0"/>
          </a:p>
          <a:p>
            <a:endParaRPr lang="en-GB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…but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work-family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“policy mix” matters more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648200"/>
          </a:xfrm>
        </p:spPr>
        <p:txBody>
          <a:bodyPr/>
          <a:lstStyle/>
          <a:p>
            <a:pPr marL="285750" indent="-285750"/>
            <a:r>
              <a:rPr lang="en-US" altLang="en-US" dirty="0" smtClean="0"/>
              <a:t>Guiding principles:</a:t>
            </a:r>
          </a:p>
          <a:p>
            <a:pPr marL="285750" indent="-285750"/>
            <a:endParaRPr lang="en-US" alt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en-US" dirty="0" smtClean="0"/>
              <a:t>Promote women’s access to decent paid work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 smtClean="0"/>
              <a:t>Address family responsibilities as collective responsibilities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 smtClean="0"/>
              <a:t>Promoting gender equality and the equal share of family responsibilities between women and men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dirty="0" smtClean="0"/>
              <a:t>In a context of restrictive public-spending, policy focus on social investment and innovative solutions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838200" y="2286000"/>
            <a:ext cx="723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4000" b="1" dirty="0">
                <a:solidFill>
                  <a:schemeClr val="accent1"/>
                </a:solidFill>
                <a:latin typeface="Cambria" pitchFamily="18" charset="0"/>
                <a:ea typeface="PMingLiU" pitchFamily="18" charset="-120"/>
              </a:rPr>
              <a:t>Work family policies</a:t>
            </a:r>
            <a:r>
              <a:rPr lang="en-GB" altLang="en-US" sz="4000" b="1" dirty="0" smtClean="0">
                <a:solidFill>
                  <a:schemeClr val="accent1"/>
                </a:solidFill>
                <a:latin typeface="Cambria" pitchFamily="18" charset="0"/>
                <a:ea typeface="PMingLiU" pitchFamily="18" charset="-120"/>
              </a:rPr>
              <a:t>:</a:t>
            </a:r>
            <a:endParaRPr lang="en-GB" altLang="en-US" sz="4000" b="1" dirty="0">
              <a:solidFill>
                <a:schemeClr val="accent1"/>
              </a:solidFill>
              <a:latin typeface="Cambria" pitchFamily="18" charset="0"/>
              <a:ea typeface="PMingLiU" pitchFamily="18" charset="-120"/>
            </a:endParaRPr>
          </a:p>
          <a:p>
            <a:pPr algn="ctr"/>
            <a:r>
              <a:rPr lang="en-GB" altLang="en-US" sz="4000" b="1" dirty="0" smtClean="0">
                <a:solidFill>
                  <a:schemeClr val="accent1"/>
                </a:solidFill>
                <a:latin typeface="Cambria" pitchFamily="18" charset="0"/>
                <a:ea typeface="PMingLiU" pitchFamily="18" charset="-120"/>
              </a:rPr>
              <a:t>Key </a:t>
            </a:r>
            <a:r>
              <a:rPr lang="en-GB" altLang="en-US" sz="4000" b="1" dirty="0">
                <a:solidFill>
                  <a:schemeClr val="accent1"/>
                </a:solidFill>
                <a:latin typeface="Cambria" pitchFamily="18" charset="0"/>
                <a:ea typeface="PMingLiU" pitchFamily="18" charset="-120"/>
              </a:rPr>
              <a:t>features, trends and good practices from national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676400"/>
            <a:ext cx="9115425" cy="51816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fr-CH" altLang="en-US" sz="28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Maternity</a:t>
            </a:r>
            <a:r>
              <a:rPr lang="fr-CH" altLang="en-US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 </a:t>
            </a:r>
            <a:r>
              <a:rPr lang="fr-CH" altLang="en-US" sz="2800" dirty="0" smtClean="0">
                <a:solidFill>
                  <a:srgbClr val="9900CC"/>
                </a:solidFill>
              </a:rPr>
              <a:t>- </a:t>
            </a:r>
            <a:r>
              <a:rPr lang="en-GB" altLang="en-US" dirty="0"/>
              <a:t>(maternity leave, health protection, cash and medical benefits, employment protection and non-discrimination, breastfeeding breaks</a:t>
            </a:r>
            <a:r>
              <a:rPr lang="en-GB" altLang="en-US" dirty="0" smtClean="0"/>
              <a:t>)</a:t>
            </a:r>
            <a:endParaRPr lang="fr-CH" altLang="en-US" sz="2800" dirty="0" smtClean="0">
              <a:solidFill>
                <a:srgbClr val="9900CC"/>
              </a:solidFill>
            </a:endParaRPr>
          </a:p>
          <a:p>
            <a:pPr>
              <a:lnSpc>
                <a:spcPct val="90000"/>
              </a:lnSpc>
            </a:pPr>
            <a:r>
              <a:rPr lang="fr-CH" altLang="en-US" sz="28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fr-CH" altLang="en-US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altLang="en-US" sz="28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</a:t>
            </a:r>
            <a:r>
              <a:rPr lang="fr-CH" altLang="en-US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altLang="en-US" sz="2800" dirty="0">
                <a:solidFill>
                  <a:schemeClr val="tx1"/>
                </a:solidFill>
              </a:rPr>
              <a:t>– </a:t>
            </a:r>
            <a:r>
              <a:rPr lang="fr-CH" altLang="en-US" sz="2800" dirty="0" err="1">
                <a:solidFill>
                  <a:schemeClr val="tx1"/>
                </a:solidFill>
              </a:rPr>
              <a:t>maternity</a:t>
            </a:r>
            <a:r>
              <a:rPr lang="fr-CH" altLang="en-US" sz="2800" dirty="0">
                <a:solidFill>
                  <a:schemeClr val="tx1"/>
                </a:solidFill>
              </a:rPr>
              <a:t> </a:t>
            </a:r>
            <a:r>
              <a:rPr lang="fr-CH" altLang="en-US" sz="2800" dirty="0" err="1">
                <a:solidFill>
                  <a:schemeClr val="tx1"/>
                </a:solidFill>
              </a:rPr>
              <a:t>leave</a:t>
            </a:r>
            <a:r>
              <a:rPr lang="fr-CH" altLang="en-US" sz="2800" dirty="0">
                <a:solidFill>
                  <a:schemeClr val="tx1"/>
                </a:solidFill>
              </a:rPr>
              <a:t>, </a:t>
            </a:r>
            <a:r>
              <a:rPr lang="fr-CH" altLang="en-US" sz="2800" dirty="0" err="1">
                <a:solidFill>
                  <a:schemeClr val="tx1"/>
                </a:solidFill>
              </a:rPr>
              <a:t>paternity</a:t>
            </a:r>
            <a:r>
              <a:rPr lang="fr-CH" altLang="en-US" sz="2800" dirty="0">
                <a:solidFill>
                  <a:schemeClr val="tx1"/>
                </a:solidFill>
              </a:rPr>
              <a:t> </a:t>
            </a:r>
            <a:r>
              <a:rPr lang="fr-CH" altLang="en-US" sz="2800" dirty="0" err="1">
                <a:solidFill>
                  <a:schemeClr val="tx1"/>
                </a:solidFill>
              </a:rPr>
              <a:t>leave</a:t>
            </a:r>
            <a:r>
              <a:rPr lang="fr-CH" altLang="en-US" sz="2800" dirty="0">
                <a:solidFill>
                  <a:schemeClr val="tx1"/>
                </a:solidFill>
              </a:rPr>
              <a:t>, parental </a:t>
            </a:r>
            <a:r>
              <a:rPr lang="fr-CH" altLang="en-US" sz="2800" dirty="0" err="1">
                <a:solidFill>
                  <a:schemeClr val="tx1"/>
                </a:solidFill>
              </a:rPr>
              <a:t>leave</a:t>
            </a:r>
            <a:r>
              <a:rPr lang="fr-CH" altLang="en-US" sz="2800" dirty="0">
                <a:solidFill>
                  <a:schemeClr val="tx1"/>
                </a:solidFill>
              </a:rPr>
              <a:t>, emergency </a:t>
            </a:r>
            <a:r>
              <a:rPr lang="fr-CH" altLang="en-US" sz="2800" dirty="0" err="1">
                <a:solidFill>
                  <a:schemeClr val="tx1"/>
                </a:solidFill>
              </a:rPr>
              <a:t>family</a:t>
            </a:r>
            <a:r>
              <a:rPr lang="fr-CH" altLang="en-US" sz="2800" dirty="0">
                <a:solidFill>
                  <a:schemeClr val="tx1"/>
                </a:solidFill>
              </a:rPr>
              <a:t> </a:t>
            </a:r>
            <a:r>
              <a:rPr lang="fr-CH" altLang="en-US" sz="2800" dirty="0" err="1">
                <a:solidFill>
                  <a:schemeClr val="tx1"/>
                </a:solidFill>
              </a:rPr>
              <a:t>leave</a:t>
            </a:r>
            <a:r>
              <a:rPr lang="fr-CH" altLang="en-US" sz="2800" dirty="0">
                <a:solidFill>
                  <a:schemeClr val="tx1"/>
                </a:solidFill>
              </a:rPr>
              <a:t>, </a:t>
            </a:r>
            <a:r>
              <a:rPr lang="fr-CH" altLang="en-US" sz="2800" dirty="0" err="1">
                <a:solidFill>
                  <a:schemeClr val="tx1"/>
                </a:solidFill>
              </a:rPr>
              <a:t>retraining</a:t>
            </a:r>
            <a:r>
              <a:rPr lang="fr-CH" altLang="en-US" sz="2800" dirty="0">
                <a:solidFill>
                  <a:schemeClr val="tx1"/>
                </a:solidFill>
              </a:rPr>
              <a:t>/</a:t>
            </a:r>
            <a:r>
              <a:rPr lang="fr-CH" altLang="en-US" sz="2800" dirty="0" err="1">
                <a:solidFill>
                  <a:schemeClr val="tx1"/>
                </a:solidFill>
              </a:rPr>
              <a:t>reintegration</a:t>
            </a:r>
            <a:endParaRPr lang="fr-CH" alt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CH" altLang="en-US" sz="28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fr-CH" altLang="en-US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services </a:t>
            </a:r>
            <a:r>
              <a:rPr lang="fr-CH" altLang="en-US" sz="2800" dirty="0"/>
              <a:t>– </a:t>
            </a:r>
            <a:r>
              <a:rPr lang="fr-CH" altLang="en-US" sz="2800" dirty="0" err="1" smtClean="0"/>
              <a:t>child</a:t>
            </a:r>
            <a:r>
              <a:rPr lang="fr-CH" altLang="en-US" sz="2800" dirty="0" smtClean="0"/>
              <a:t>, </a:t>
            </a:r>
            <a:r>
              <a:rPr lang="fr-CH" altLang="en-US" sz="2800" dirty="0" err="1"/>
              <a:t>elder</a:t>
            </a:r>
            <a:r>
              <a:rPr lang="fr-CH" altLang="en-US" sz="2800" dirty="0"/>
              <a:t> </a:t>
            </a:r>
            <a:r>
              <a:rPr lang="fr-CH" altLang="en-US" sz="2800" dirty="0" smtClean="0"/>
              <a:t>and </a:t>
            </a:r>
            <a:r>
              <a:rPr lang="fr-CH" altLang="en-US" sz="2800" dirty="0" err="1" smtClean="0"/>
              <a:t>disability</a:t>
            </a:r>
            <a:r>
              <a:rPr lang="fr-CH" altLang="en-US" sz="2800" dirty="0" smtClean="0"/>
              <a:t> care</a:t>
            </a:r>
            <a:r>
              <a:rPr lang="fr-CH" altLang="en-US" sz="2800" dirty="0"/>
              <a:t>, services to </a:t>
            </a:r>
            <a:r>
              <a:rPr lang="fr-CH" altLang="en-US" sz="2800" dirty="0" err="1"/>
              <a:t>reduce</a:t>
            </a:r>
            <a:r>
              <a:rPr lang="fr-CH" altLang="en-US" sz="2800" dirty="0"/>
              <a:t> </a:t>
            </a:r>
            <a:r>
              <a:rPr lang="fr-CH" altLang="en-US" sz="2800" dirty="0" err="1"/>
              <a:t>domestic</a:t>
            </a:r>
            <a:r>
              <a:rPr lang="fr-CH" altLang="en-US" sz="2800" dirty="0"/>
              <a:t> </a:t>
            </a:r>
            <a:r>
              <a:rPr lang="fr-CH" altLang="en-US" sz="2800" dirty="0" err="1"/>
              <a:t>tasks</a:t>
            </a:r>
            <a:endParaRPr lang="fr-CH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Family-friendly working time and organization </a:t>
            </a:r>
            <a:r>
              <a:rPr lang="en-US" altLang="en-US" sz="2800" dirty="0" smtClean="0">
                <a:solidFill>
                  <a:schemeClr val="tx1"/>
                </a:solidFill>
              </a:rPr>
              <a:t>– </a:t>
            </a:r>
            <a:r>
              <a:rPr lang="en-US" altLang="en-US" sz="2800" dirty="0">
                <a:solidFill>
                  <a:schemeClr val="tx1"/>
                </a:solidFill>
              </a:rPr>
              <a:t>duration, part-time, </a:t>
            </a:r>
            <a:r>
              <a:rPr lang="en-US" altLang="en-US" sz="2800" dirty="0" err="1">
                <a:solidFill>
                  <a:schemeClr val="tx1"/>
                </a:solidFill>
              </a:rPr>
              <a:t>flexitime</a:t>
            </a:r>
            <a:r>
              <a:rPr lang="en-US" altLang="en-US" sz="2800" dirty="0" smtClean="0">
                <a:solidFill>
                  <a:schemeClr val="tx1"/>
                </a:solidFill>
              </a:rPr>
              <a:t>, predictability, teleworking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and education </a:t>
            </a:r>
            <a:r>
              <a:rPr lang="en-US" altLang="en-US" sz="2800" dirty="0" smtClean="0">
                <a:solidFill>
                  <a:schemeClr val="tx1"/>
                </a:solidFill>
              </a:rPr>
              <a:t>– change gender “stereotypes” and promote and equal sharing of family responsibilities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50355" y="304800"/>
            <a:ext cx="80650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mtClean="0">
                <a:cs typeface="Arial" charset="0"/>
              </a:rPr>
              <a:t>Work-family policies</a:t>
            </a:r>
            <a:endParaRPr lang="en-GB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62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PresentationPPT-MaternityPaternity</Template>
  <TotalTime>9808</TotalTime>
  <Words>989</Words>
  <Application>Microsoft Office PowerPoint</Application>
  <PresentationFormat>On-screen Show (4:3)</PresentationFormat>
  <Paragraphs>160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PMingLiU</vt:lpstr>
      <vt:lpstr>Arial</vt:lpstr>
      <vt:lpstr>Calibri</vt:lpstr>
      <vt:lpstr>Cambria</vt:lpstr>
      <vt:lpstr>Times New Roman</vt:lpstr>
      <vt:lpstr>Times New Roman TUR</vt:lpstr>
      <vt:lpstr>Wingdings</vt:lpstr>
      <vt:lpstr>Thème Office</vt:lpstr>
      <vt:lpstr>PowerPoint Presentation</vt:lpstr>
      <vt:lpstr>Overview</vt:lpstr>
      <vt:lpstr>PowerPoint Presentation</vt:lpstr>
      <vt:lpstr>Why a policy focus on  work-family balance policies?</vt:lpstr>
      <vt:lpstr>ILO Framework: Convention on Workers with Family Responsibilities, No. 156 (1981)</vt:lpstr>
      <vt:lpstr>Public funding matters …</vt:lpstr>
      <vt:lpstr>…but the design of work-family   “policy mix” matters more</vt:lpstr>
      <vt:lpstr>PowerPoint Presentation</vt:lpstr>
      <vt:lpstr>PowerPoint Presentation</vt:lpstr>
      <vt:lpstr>Maternity protection (1)</vt:lpstr>
      <vt:lpstr>Maternity protection (2)</vt:lpstr>
      <vt:lpstr>Other leave policies</vt:lpstr>
      <vt:lpstr>Paternity leave trends</vt:lpstr>
      <vt:lpstr>Lessons learned</vt:lpstr>
      <vt:lpstr>Parental leave </vt:lpstr>
      <vt:lpstr>Family Services </vt:lpstr>
      <vt:lpstr>Key childcare issues</vt:lpstr>
      <vt:lpstr>Policy approach</vt:lpstr>
      <vt:lpstr>Family-friendly working time and organization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Naomi</dc:creator>
  <cp:lastModifiedBy>Schmidt, Verena</cp:lastModifiedBy>
  <cp:revision>488</cp:revision>
  <cp:lastPrinted>2015-11-05T10:42:36Z</cp:lastPrinted>
  <dcterms:created xsi:type="dcterms:W3CDTF">2009-10-01T18:23:55Z</dcterms:created>
  <dcterms:modified xsi:type="dcterms:W3CDTF">2015-11-05T10:42:46Z</dcterms:modified>
</cp:coreProperties>
</file>